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8"/>
  </p:notesMasterIdLst>
  <p:sldIdLst>
    <p:sldId id="257" r:id="rId3"/>
    <p:sldId id="258" r:id="rId4"/>
    <p:sldId id="262" r:id="rId5"/>
    <p:sldId id="265" r:id="rId6"/>
    <p:sldId id="256" r:id="rId7"/>
  </p:sldIdLst>
  <p:sldSz cx="7772400" cy="10058400"/>
  <p:notesSz cx="6858000" cy="9144000"/>
  <p:embeddedFontLst>
    <p:embeddedFont>
      <p:font typeface="Google Sans" pitchFamily="2" charset="0"/>
      <p:regular r:id="rId9"/>
      <p:bold r:id="rId10"/>
      <p:italic r:id="rId11"/>
      <p:boldItalic r:id="rId12"/>
    </p:embeddedFont>
    <p:embeddedFont>
      <p:font typeface="Google Sans SemiBold" pitchFamily="2"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77"/>
      <p:regular r:id="rId21"/>
      <p:bold r:id="rId22"/>
    </p:embeddedFont>
    <p:embeddedFont>
      <p:font typeface="Roboto" panose="02000000000000000000" pitchFamily="2" charset="0"/>
      <p:regular r:id="rId23"/>
      <p:bold r:id="rId24"/>
      <p:italic r:id="rId25"/>
      <p:boldItalic r:id="rId26"/>
    </p:embeddedFont>
    <p:embeddedFont>
      <p:font typeface="Work Sans" pitchFamily="2" charset="77"/>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86"/>
    <p:restoredTop sz="94558"/>
  </p:normalViewPr>
  <p:slideViewPr>
    <p:cSldViewPr snapToGrid="0">
      <p:cViewPr varScale="1">
        <p:scale>
          <a:sx n="82" d="100"/>
          <a:sy n="82" d="100"/>
        </p:scale>
        <p:origin x="2824" y="18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font" Target="fonts/font18.fntdata"/><Relationship Id="rId3" Type="http://schemas.openxmlformats.org/officeDocument/2006/relationships/slide" Target="slides/slide1.xml"/><Relationship Id="rId21" Type="http://schemas.openxmlformats.org/officeDocument/2006/relationships/font" Target="fonts/font13.fntdata"/><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font" Target="fonts/font17.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8.fntdata"/><Relationship Id="rId20" Type="http://schemas.openxmlformats.org/officeDocument/2006/relationships/font" Target="fonts/font12.fntdata"/><Relationship Id="rId29"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3.fntdata"/><Relationship Id="rId24" Type="http://schemas.openxmlformats.org/officeDocument/2006/relationships/font" Target="fonts/font16.fntdata"/><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font" Target="fonts/font7.fntdata"/><Relationship Id="rId23" Type="http://schemas.openxmlformats.org/officeDocument/2006/relationships/font" Target="fonts/font15.fntdata"/><Relationship Id="rId28" Type="http://schemas.openxmlformats.org/officeDocument/2006/relationships/font" Target="fonts/font20.fntdata"/><Relationship Id="rId10" Type="http://schemas.openxmlformats.org/officeDocument/2006/relationships/font" Target="fonts/font2.fntdata"/><Relationship Id="rId19" Type="http://schemas.openxmlformats.org/officeDocument/2006/relationships/font" Target="fonts/font11.fntdata"/><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font" Target="fonts/font19.fntdata"/><Relationship Id="rId30" Type="http://schemas.openxmlformats.org/officeDocument/2006/relationships/font" Target="fonts/font22.fntdata"/><Relationship Id="rId8"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0a4df440b5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0a4df440b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6">
  <p:cSld name="Layout 6">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extLst>
      <p:ext uri="{BB962C8B-B14F-4D97-AF65-F5344CB8AC3E}">
        <p14:creationId xmlns:p14="http://schemas.microsoft.com/office/powerpoint/2010/main" val="1454140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2">
  <p:cSld name="Layout 2">
    <p:spTree>
      <p:nvGrpSpPr>
        <p:cNvPr id="1" name="Shape 38"/>
        <p:cNvGrpSpPr/>
        <p:nvPr/>
      </p:nvGrpSpPr>
      <p:grpSpPr>
        <a:xfrm>
          <a:off x="0" y="0"/>
          <a:ext cx="0" cy="0"/>
          <a:chOff x="0" y="0"/>
          <a:chExt cx="0" cy="0"/>
        </a:xfrm>
      </p:grpSpPr>
      <p:cxnSp>
        <p:nvCxnSpPr>
          <p:cNvPr id="39" name="Google Shape;39;p3"/>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20" y="1357857"/>
            <a:ext cx="7581691" cy="5901"/>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13889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2" name="Google Shape;52;p3"/>
          <p:cNvGrpSpPr/>
          <p:nvPr/>
        </p:nvGrpSpPr>
        <p:grpSpPr>
          <a:xfrm>
            <a:off x="372224" y="1650425"/>
            <a:ext cx="137818" cy="187200"/>
            <a:chOff x="507100" y="1997600"/>
            <a:chExt cx="158375" cy="187200"/>
          </a:xfrm>
        </p:grpSpPr>
        <p:sp>
          <p:nvSpPr>
            <p:cNvPr id="53" name="Google Shape;53;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3"/>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3196549" y="1650425"/>
            <a:ext cx="137818" cy="187200"/>
            <a:chOff x="507100" y="1997600"/>
            <a:chExt cx="158375" cy="187200"/>
          </a:xfrm>
        </p:grpSpPr>
        <p:sp>
          <p:nvSpPr>
            <p:cNvPr id="57" name="Google Shape;57;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3"/>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60" name="Google Shape;60;p3"/>
          <p:cNvGrpSpPr/>
          <p:nvPr/>
        </p:nvGrpSpPr>
        <p:grpSpPr>
          <a:xfrm>
            <a:off x="3196549" y="4473625"/>
            <a:ext cx="137818" cy="187200"/>
            <a:chOff x="507100" y="1997600"/>
            <a:chExt cx="158375" cy="187200"/>
          </a:xfrm>
        </p:grpSpPr>
        <p:sp>
          <p:nvSpPr>
            <p:cNvPr id="61" name="Google Shape;61;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a:off x="172050" y="5100163"/>
            <a:ext cx="2852450" cy="4958106"/>
            <a:chOff x="404700" y="4541500"/>
            <a:chExt cx="2852450" cy="5007177"/>
          </a:xfrm>
        </p:grpSpPr>
        <p:sp>
          <p:nvSpPr>
            <p:cNvPr id="64" name="Google Shape;64;p3"/>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67" name="Google Shape;67;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 name="Google Shape;69;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0" name="Google Shape;70;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extLst>
      <p:ext uri="{BB962C8B-B14F-4D97-AF65-F5344CB8AC3E}">
        <p14:creationId xmlns:p14="http://schemas.microsoft.com/office/powerpoint/2010/main" val="258929722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63" r:id="rId2"/>
    <p:sldLayoutId id="2147483664"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56291" y="1563011"/>
            <a:ext cx="7462483" cy="933794"/>
          </a:xfrm>
          <a:prstGeom prst="rect">
            <a:avLst/>
          </a:prstGeom>
          <a:noFill/>
          <a:ln>
            <a:noFill/>
          </a:ln>
        </p:spPr>
        <p:txBody>
          <a:bodyPr spcFirstLastPara="1" wrap="square" lIns="91425" tIns="91425" rIns="91425" bIns="91425" anchor="t" anchorCtr="0">
            <a:noAutofit/>
          </a:bodyPr>
          <a:lstStyle/>
          <a:p>
            <a:pPr>
              <a:lnSpc>
                <a:spcPct val="85000"/>
              </a:lnSpc>
              <a:buSzPts val="852"/>
            </a:pPr>
            <a:r>
              <a:rPr lang="en-CA" sz="1100" dirty="0">
                <a:solidFill>
                  <a:srgbClr val="212121"/>
                </a:solidFill>
                <a:effectLst/>
                <a:latin typeface="Roboto" panose="02000000000000000000" pitchFamily="2" charset="0"/>
                <a:ea typeface="Roboto" panose="02000000000000000000" pitchFamily="2" charset="0"/>
                <a:cs typeface="Roboto" panose="02000000000000000000" pitchFamily="2" charset="0"/>
              </a:rPr>
              <a:t>Waze leadership </a:t>
            </a:r>
            <a:r>
              <a:rPr lang="en-CA" sz="1100" dirty="0">
                <a:solidFill>
                  <a:srgbClr val="212121"/>
                </a:solidFill>
                <a:latin typeface="Roboto" panose="02000000000000000000" pitchFamily="2" charset="0"/>
                <a:ea typeface="Roboto" panose="02000000000000000000" pitchFamily="2" charset="0"/>
                <a:cs typeface="Roboto" panose="02000000000000000000" pitchFamily="2" charset="0"/>
              </a:rPr>
              <a:t>wants </a:t>
            </a:r>
            <a:r>
              <a:rPr lang="en-CA" sz="1100" dirty="0">
                <a:solidFill>
                  <a:srgbClr val="212121"/>
                </a:solidFill>
                <a:effectLst/>
                <a:latin typeface="Roboto" panose="02000000000000000000" pitchFamily="2" charset="0"/>
                <a:ea typeface="Roboto" panose="02000000000000000000" pitchFamily="2" charset="0"/>
                <a:cs typeface="Roboto" panose="02000000000000000000" pitchFamily="2" charset="0"/>
              </a:rPr>
              <a:t>to build a machine learning model to predict user churn. The model is based on data collected from users of the Waze app. </a:t>
            </a:r>
            <a:r>
              <a:rPr lang="en-CA" sz="1100" dirty="0">
                <a:solidFill>
                  <a:srgbClr val="212121"/>
                </a:solidFill>
                <a:latin typeface="Roboto" panose="02000000000000000000" pitchFamily="2" charset="0"/>
                <a:ea typeface="Roboto" panose="02000000000000000000" pitchFamily="2" charset="0"/>
                <a:cs typeface="Roboto" panose="02000000000000000000" pitchFamily="2" charset="0"/>
              </a:rPr>
              <a:t>This project aims to increase user retention and support overall growth of Waze.</a:t>
            </a:r>
          </a:p>
          <a:p>
            <a:pPr>
              <a:lnSpc>
                <a:spcPct val="85000"/>
              </a:lnSpc>
              <a:buSzPts val="852"/>
            </a:pPr>
            <a:endParaRPr lang="en-CA" sz="1100" b="1" dirty="0">
              <a:solidFill>
                <a:srgbClr val="212121"/>
              </a:solidFill>
              <a:latin typeface="Roboto" panose="02000000000000000000" pitchFamily="2" charset="0"/>
              <a:ea typeface="Roboto" panose="02000000000000000000" pitchFamily="2" charset="0"/>
              <a:cs typeface="Roboto" panose="02000000000000000000" pitchFamily="2" charset="0"/>
            </a:endParaRPr>
          </a:p>
          <a:p>
            <a:pPr>
              <a:lnSpc>
                <a:spcPct val="85000"/>
              </a:lnSpc>
              <a:buSzPts val="852"/>
            </a:pPr>
            <a:r>
              <a:rPr lang="en-CA" sz="1100" b="1" dirty="0">
                <a:solidFill>
                  <a:srgbClr val="212121"/>
                </a:solidFill>
                <a:effectLst/>
                <a:latin typeface="Roboto" panose="02000000000000000000" pitchFamily="2" charset="0"/>
                <a:ea typeface="Roboto" panose="02000000000000000000" pitchFamily="2" charset="0"/>
                <a:cs typeface="Roboto" panose="02000000000000000000" pitchFamily="2" charset="0"/>
              </a:rPr>
              <a:t>This document includes initial key insights from the second milestone, revealed details with analysis, and recommendation about the next steps. </a:t>
            </a:r>
            <a:endParaRPr lang="en-CA" sz="1100" b="1" dirty="0">
              <a:effectLst/>
              <a:latin typeface="Roboto" panose="02000000000000000000" pitchFamily="2" charset="0"/>
              <a:ea typeface="Roboto" panose="02000000000000000000" pitchFamily="2" charset="0"/>
              <a:cs typeface="Roboto" panose="02000000000000000000" pitchFamily="2" charset="0"/>
            </a:endParaRPr>
          </a:p>
          <a:p>
            <a:pPr marL="0" lvl="0" indent="0" algn="l" rtl="0">
              <a:lnSpc>
                <a:spcPct val="85000"/>
              </a:lnSpc>
              <a:spcBef>
                <a:spcPts val="0"/>
              </a:spcBef>
              <a:spcAft>
                <a:spcPts val="0"/>
              </a:spcAft>
              <a:buSzPts val="852"/>
              <a:buNone/>
            </a:pPr>
            <a:endParaRPr lang="en-CA" sz="1100" dirty="0">
              <a:solidFill>
                <a:srgbClr val="000000"/>
              </a:solidFill>
              <a:latin typeface="Roboto" panose="02000000000000000000" pitchFamily="2" charset="0"/>
              <a:ea typeface="Roboto" panose="02000000000000000000" pitchFamily="2" charset="0"/>
              <a:cs typeface="Roboto" panose="02000000000000000000" pitchFamily="2" charset="0"/>
              <a:sym typeface="Google Sans SemiBold"/>
            </a:endParaRPr>
          </a:p>
        </p:txBody>
      </p:sp>
      <p:sp>
        <p:nvSpPr>
          <p:cNvPr id="425" name="Google Shape;425;p17"/>
          <p:cNvSpPr txBox="1"/>
          <p:nvPr/>
        </p:nvSpPr>
        <p:spPr>
          <a:xfrm>
            <a:off x="153625" y="884782"/>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latin typeface="Google Sans SemiBold"/>
                <a:ea typeface="Google Sans SemiBold"/>
                <a:cs typeface="Google Sans SemiBold"/>
                <a:sym typeface="Google Sans SemiBold"/>
              </a:rPr>
              <a:t>User Churn Project – Data Summary</a:t>
            </a:r>
            <a:endParaRPr sz="1900" dirty="0">
              <a:solidFill>
                <a:srgbClr val="000000"/>
              </a:solidFill>
              <a:latin typeface="Google Sans SemiBold"/>
              <a:ea typeface="Google Sans SemiBold"/>
              <a:cs typeface="Google Sans SemiBold"/>
              <a:sym typeface="Google Sans SemiBold"/>
            </a:endParaRPr>
          </a:p>
        </p:txBody>
      </p:sp>
      <p:sp>
        <p:nvSpPr>
          <p:cNvPr id="8" name="TextBox 7">
            <a:extLst>
              <a:ext uri="{FF2B5EF4-FFF2-40B4-BE49-F238E27FC236}">
                <a16:creationId xmlns:a16="http://schemas.microsoft.com/office/drawing/2014/main" id="{8AC782E0-6622-1085-F458-33AF582E7012}"/>
              </a:ext>
            </a:extLst>
          </p:cNvPr>
          <p:cNvSpPr txBox="1"/>
          <p:nvPr/>
        </p:nvSpPr>
        <p:spPr>
          <a:xfrm>
            <a:off x="153625" y="4158333"/>
            <a:ext cx="3035400" cy="3816429"/>
          </a:xfrm>
          <a:prstGeom prst="rect">
            <a:avLst/>
          </a:prstGeom>
          <a:noFill/>
        </p:spPr>
        <p:txBody>
          <a:bodyPr wrap="square">
            <a:spAutoFit/>
          </a:bodyPr>
          <a:lstStyle/>
          <a:p>
            <a:pPr marL="285750" indent="-285750">
              <a:buFont typeface="Arial" panose="020B0604020202020204" pitchFamily="34" charset="0"/>
              <a:buChar char="•"/>
            </a:pPr>
            <a:r>
              <a:rPr lang="en-CA" sz="11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data contains missing values only in 'label' column. There are </a:t>
            </a:r>
            <a:r>
              <a:rPr lang="en-CA" sz="1100" b="1" i="0" u="none" strike="noStrike" dirty="0">
                <a:solidFill>
                  <a:srgbClr val="FF0000"/>
                </a:solidFill>
                <a:effectLst/>
                <a:latin typeface="Roboto" panose="02000000000000000000" pitchFamily="2" charset="0"/>
                <a:ea typeface="Roboto" panose="02000000000000000000" pitchFamily="2" charset="0"/>
                <a:cs typeface="Roboto" panose="02000000000000000000" pitchFamily="2" charset="0"/>
              </a:rPr>
              <a:t>700 values missing </a:t>
            </a:r>
            <a:r>
              <a:rPr lang="en-CA" sz="1100" b="1" dirty="0">
                <a:latin typeface="Roboto" panose="02000000000000000000" pitchFamily="2" charset="0"/>
                <a:ea typeface="Roboto" panose="02000000000000000000" pitchFamily="2" charset="0"/>
                <a:cs typeface="Roboto" panose="02000000000000000000" pitchFamily="2" charset="0"/>
                <a:sym typeface="Roboto"/>
              </a:rPr>
              <a:t>with no indication that the omissions are non-random.</a:t>
            </a:r>
          </a:p>
          <a:p>
            <a:pPr marL="285750" indent="-285750">
              <a:buFont typeface="Arial" panose="020B0604020202020204" pitchFamily="34" charset="0"/>
              <a:buChar char="•"/>
            </a:pPr>
            <a:endParaRPr lang="en-CA" sz="1100" b="1" dirty="0">
              <a:latin typeface="Roboto" panose="02000000000000000000" pitchFamily="2" charset="0"/>
              <a:ea typeface="Roboto" panose="02000000000000000000" pitchFamily="2" charset="0"/>
              <a:cs typeface="Roboto" panose="02000000000000000000" pitchFamily="2" charset="0"/>
              <a:sym typeface="Roboto"/>
            </a:endParaRPr>
          </a:p>
          <a:p>
            <a:pPr marL="285750" indent="-285750">
              <a:buFont typeface="Arial" panose="020B0604020202020204" pitchFamily="34" charset="0"/>
              <a:buChar char="•"/>
            </a:pPr>
            <a:r>
              <a:rPr lang="en-CA" sz="1100" b="1" dirty="0">
                <a:latin typeface="Roboto" panose="02000000000000000000" pitchFamily="2" charset="0"/>
                <a:ea typeface="Roboto" panose="02000000000000000000" pitchFamily="2" charset="0"/>
                <a:cs typeface="Roboto" panose="02000000000000000000" pitchFamily="2" charset="0"/>
                <a:sym typeface="Roboto"/>
              </a:rPr>
              <a:t>The percentage of retained users is </a:t>
            </a:r>
            <a:r>
              <a:rPr lang="en-CA" sz="1100" b="1" dirty="0">
                <a:solidFill>
                  <a:srgbClr val="FF0000"/>
                </a:solidFill>
                <a:latin typeface="Roboto" panose="02000000000000000000" pitchFamily="2" charset="0"/>
                <a:ea typeface="Roboto" panose="02000000000000000000" pitchFamily="2" charset="0"/>
                <a:cs typeface="Roboto" panose="02000000000000000000" pitchFamily="2" charset="0"/>
                <a:sym typeface="Roboto"/>
              </a:rPr>
              <a:t>82 percent </a:t>
            </a:r>
            <a:r>
              <a:rPr lang="en-CA" sz="1100" b="1" dirty="0">
                <a:latin typeface="Roboto" panose="02000000000000000000" pitchFamily="2" charset="0"/>
                <a:ea typeface="Roboto" panose="02000000000000000000" pitchFamily="2" charset="0"/>
                <a:cs typeface="Roboto" panose="02000000000000000000" pitchFamily="2" charset="0"/>
                <a:sym typeface="Roboto"/>
              </a:rPr>
              <a:t>while the percentage of churned customers is </a:t>
            </a:r>
            <a:r>
              <a:rPr lang="en-CA" sz="1100" b="1" dirty="0">
                <a:solidFill>
                  <a:srgbClr val="FF0000"/>
                </a:solidFill>
                <a:latin typeface="Roboto" panose="02000000000000000000" pitchFamily="2" charset="0"/>
                <a:ea typeface="Roboto" panose="02000000000000000000" pitchFamily="2" charset="0"/>
                <a:cs typeface="Roboto" panose="02000000000000000000" pitchFamily="2" charset="0"/>
                <a:sym typeface="Roboto"/>
              </a:rPr>
              <a:t>18 percent </a:t>
            </a:r>
            <a:r>
              <a:rPr lang="en-CA" sz="1100" b="1" dirty="0">
                <a:latin typeface="Roboto" panose="02000000000000000000" pitchFamily="2" charset="0"/>
                <a:ea typeface="Roboto" panose="02000000000000000000" pitchFamily="2" charset="0"/>
                <a:cs typeface="Roboto" panose="02000000000000000000" pitchFamily="2" charset="0"/>
                <a:sym typeface="Roboto"/>
              </a:rPr>
              <a:t>approximately. </a:t>
            </a:r>
          </a:p>
          <a:p>
            <a:pPr algn="l"/>
            <a:endParaRPr lang="en-CA" sz="1100" b="1" dirty="0">
              <a:latin typeface="Roboto" panose="02000000000000000000" pitchFamily="2" charset="0"/>
              <a:ea typeface="Roboto" panose="02000000000000000000" pitchFamily="2" charset="0"/>
              <a:cs typeface="Roboto" panose="02000000000000000000" pitchFamily="2" charset="0"/>
            </a:endParaRPr>
          </a:p>
          <a:p>
            <a:pPr marL="285750" indent="-285750" algn="l">
              <a:buFont typeface="Arial" panose="020B0604020202020204" pitchFamily="34" charset="0"/>
              <a:buChar char="•"/>
            </a:pPr>
            <a:r>
              <a:rPr lang="en-CA" sz="1100" b="1" dirty="0">
                <a:latin typeface="Roboto" panose="02000000000000000000" pitchFamily="2" charset="0"/>
                <a:ea typeface="Roboto" panose="02000000000000000000" pitchFamily="2" charset="0"/>
                <a:cs typeface="Roboto" panose="02000000000000000000" pitchFamily="2" charset="0"/>
              </a:rPr>
              <a:t>C</a:t>
            </a:r>
            <a:r>
              <a:rPr lang="en-CA" sz="11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hurned users has </a:t>
            </a:r>
            <a:r>
              <a:rPr lang="en-CA" sz="1100" b="1" i="0" u="none" strike="noStrike" dirty="0">
                <a:solidFill>
                  <a:schemeClr val="tx1"/>
                </a:solidFill>
                <a:effectLst/>
                <a:latin typeface="Roboto" panose="02000000000000000000" pitchFamily="2" charset="0"/>
                <a:ea typeface="Roboto" panose="02000000000000000000" pitchFamily="2" charset="0"/>
                <a:cs typeface="Roboto" panose="02000000000000000000" pitchFamily="2" charset="0"/>
              </a:rPr>
              <a:t>driven </a:t>
            </a:r>
            <a:r>
              <a:rPr lang="en-CA" sz="1100" b="1" i="0" u="none" strike="noStrike" dirty="0">
                <a:solidFill>
                  <a:srgbClr val="FF0000"/>
                </a:solidFill>
                <a:effectLst/>
                <a:latin typeface="Roboto" panose="02000000000000000000" pitchFamily="2" charset="0"/>
                <a:ea typeface="Roboto" panose="02000000000000000000" pitchFamily="2" charset="0"/>
                <a:cs typeface="Roboto" panose="02000000000000000000" pitchFamily="2" charset="0"/>
              </a:rPr>
              <a:t>608 km per day</a:t>
            </a:r>
            <a:r>
              <a:rPr lang="en-CA" sz="11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It is a significantly higher value compared to retained users who has driven </a:t>
            </a:r>
            <a:r>
              <a:rPr lang="en-CA" sz="1100" b="1" i="0" u="none" strike="noStrike" dirty="0">
                <a:solidFill>
                  <a:srgbClr val="FF0000"/>
                </a:solidFill>
                <a:effectLst/>
                <a:latin typeface="Roboto" panose="02000000000000000000" pitchFamily="2" charset="0"/>
                <a:ea typeface="Roboto" panose="02000000000000000000" pitchFamily="2" charset="0"/>
                <a:cs typeface="Roboto" panose="02000000000000000000" pitchFamily="2" charset="0"/>
              </a:rPr>
              <a:t>245 km per day.</a:t>
            </a:r>
            <a:r>
              <a:rPr lang="en-CA" sz="11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 </a:t>
            </a:r>
          </a:p>
          <a:p>
            <a:pPr algn="l"/>
            <a:endParaRPr lang="en-CA" sz="11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marL="285750" indent="-285750" algn="l">
              <a:buFont typeface="Arial" panose="020B0604020202020204" pitchFamily="34" charset="0"/>
              <a:buChar char="•"/>
            </a:pPr>
            <a:r>
              <a:rPr lang="en-CA" sz="11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iPhone users is represented by </a:t>
            </a:r>
            <a:r>
              <a:rPr lang="en-CA" sz="1100" b="1" i="0" u="none" strike="noStrike" dirty="0">
                <a:solidFill>
                  <a:srgbClr val="FF0000"/>
                </a:solidFill>
                <a:effectLst/>
                <a:latin typeface="Roboto" panose="02000000000000000000" pitchFamily="2" charset="0"/>
                <a:ea typeface="Roboto" panose="02000000000000000000" pitchFamily="2" charset="0"/>
                <a:cs typeface="Roboto" panose="02000000000000000000" pitchFamily="2" charset="0"/>
              </a:rPr>
              <a:t>65 percent </a:t>
            </a:r>
            <a:r>
              <a:rPr lang="en-CA" sz="11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of the data while Android users had </a:t>
            </a:r>
            <a:r>
              <a:rPr lang="en-CA" sz="1100" b="1" i="0" u="none" strike="noStrike" dirty="0">
                <a:solidFill>
                  <a:srgbClr val="FF0000"/>
                </a:solidFill>
                <a:effectLst/>
                <a:latin typeface="Roboto" panose="02000000000000000000" pitchFamily="2" charset="0"/>
                <a:ea typeface="Roboto" panose="02000000000000000000" pitchFamily="2" charset="0"/>
                <a:cs typeface="Roboto" panose="02000000000000000000" pitchFamily="2" charset="0"/>
              </a:rPr>
              <a:t>35 percent </a:t>
            </a:r>
            <a:r>
              <a:rPr lang="en-CA" sz="11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approximately.</a:t>
            </a:r>
          </a:p>
          <a:p>
            <a:pPr algn="l"/>
            <a:endParaRPr lang="en-CA" sz="1100" b="0"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endParaRPr>
          </a:p>
          <a:p>
            <a:pPr marL="285750" indent="-285750" algn="l">
              <a:buFont typeface="Arial" panose="020B0604020202020204" pitchFamily="34" charset="0"/>
              <a:buChar char="•"/>
            </a:pPr>
            <a:r>
              <a:rPr lang="en-CA" sz="11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The median churned user drove </a:t>
            </a:r>
            <a:r>
              <a:rPr lang="en-CA" sz="1100" b="1" i="0" u="none" strike="noStrike" dirty="0">
                <a:solidFill>
                  <a:srgbClr val="FF0000"/>
                </a:solidFill>
                <a:effectLst/>
                <a:latin typeface="Roboto" panose="02000000000000000000" pitchFamily="2" charset="0"/>
                <a:ea typeface="Roboto" panose="02000000000000000000" pitchFamily="2" charset="0"/>
                <a:cs typeface="Roboto" panose="02000000000000000000" pitchFamily="2" charset="0"/>
              </a:rPr>
              <a:t>200 more kilometers and 2.5 more hours </a:t>
            </a:r>
            <a:r>
              <a:rPr lang="en-CA" sz="1100" b="1" i="0" u="none" strike="noStrike" dirty="0">
                <a:solidFill>
                  <a:srgbClr val="000000"/>
                </a:solidFill>
                <a:effectLst/>
                <a:latin typeface="Roboto" panose="02000000000000000000" pitchFamily="2" charset="0"/>
                <a:ea typeface="Roboto" panose="02000000000000000000" pitchFamily="2" charset="0"/>
                <a:cs typeface="Roboto" panose="02000000000000000000" pitchFamily="2" charset="0"/>
              </a:rPr>
              <a:t>during the last month than the median retained user.</a:t>
            </a:r>
          </a:p>
        </p:txBody>
      </p:sp>
      <p:sp>
        <p:nvSpPr>
          <p:cNvPr id="12" name="TextBox 11">
            <a:extLst>
              <a:ext uri="{FF2B5EF4-FFF2-40B4-BE49-F238E27FC236}">
                <a16:creationId xmlns:a16="http://schemas.microsoft.com/office/drawing/2014/main" id="{3C49BCFA-ACE5-884B-1EC7-122F55E247EF}"/>
              </a:ext>
            </a:extLst>
          </p:cNvPr>
          <p:cNvSpPr txBox="1"/>
          <p:nvPr/>
        </p:nvSpPr>
        <p:spPr>
          <a:xfrm>
            <a:off x="3648456" y="3474720"/>
            <a:ext cx="3905236" cy="307777"/>
          </a:xfrm>
          <a:prstGeom prst="rect">
            <a:avLst/>
          </a:prstGeom>
          <a:noFill/>
        </p:spPr>
        <p:txBody>
          <a:bodyPr wrap="none" rtlCol="0">
            <a:spAutoFit/>
          </a:bodyPr>
          <a:lstStyle/>
          <a:p>
            <a:r>
              <a:rPr lang="en-US" b="1" dirty="0"/>
              <a:t>Milestone 2 - Compile summary information</a:t>
            </a:r>
          </a:p>
        </p:txBody>
      </p:sp>
      <p:sp>
        <p:nvSpPr>
          <p:cNvPr id="15" name="TextBox 14">
            <a:extLst>
              <a:ext uri="{FF2B5EF4-FFF2-40B4-BE49-F238E27FC236}">
                <a16:creationId xmlns:a16="http://schemas.microsoft.com/office/drawing/2014/main" id="{BA1FC003-1C15-4CCE-7A07-9E35FA061527}"/>
              </a:ext>
            </a:extLst>
          </p:cNvPr>
          <p:cNvSpPr txBox="1"/>
          <p:nvPr/>
        </p:nvSpPr>
        <p:spPr>
          <a:xfrm>
            <a:off x="3396996" y="3970058"/>
            <a:ext cx="3905236" cy="2236510"/>
          </a:xfrm>
          <a:prstGeom prst="rect">
            <a:avLst/>
          </a:prstGeom>
          <a:noFill/>
        </p:spPr>
        <p:txBody>
          <a:bodyPr wrap="square">
            <a:spAutoFit/>
          </a:bodyPr>
          <a:lstStyle/>
          <a:p>
            <a:pPr marL="257175" lvl="0" indent="-314325" algn="l" rtl="0">
              <a:lnSpc>
                <a:spcPct val="100000"/>
              </a:lnSpc>
              <a:spcBef>
                <a:spcPts val="0"/>
              </a:spcBef>
              <a:spcAft>
                <a:spcPts val="0"/>
              </a:spcAft>
              <a:buNone/>
            </a:pPr>
            <a:r>
              <a:rPr lang="en" sz="1100" dirty="0">
                <a:solidFill>
                  <a:schemeClr val="dk1"/>
                </a:solidFill>
                <a:latin typeface="Roboto" panose="02000000000000000000" pitchFamily="2" charset="0"/>
                <a:ea typeface="Roboto" panose="02000000000000000000" pitchFamily="2" charset="0"/>
                <a:cs typeface="Roboto" panose="02000000000000000000" pitchFamily="2" charset="0"/>
              </a:rPr>
              <a:t>🎯 </a:t>
            </a:r>
            <a:r>
              <a:rPr lang="en-CA" sz="1100" b="1"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Target Goal:</a:t>
            </a:r>
            <a:r>
              <a:rPr lang="en-CA" sz="1100"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 Inspect user data to learn important relationships between variables. </a:t>
            </a:r>
          </a:p>
          <a:p>
            <a:pPr marL="257175" lvl="0" indent="-314325" algn="l" rtl="0">
              <a:lnSpc>
                <a:spcPct val="100000"/>
              </a:lnSpc>
              <a:spcBef>
                <a:spcPts val="700"/>
              </a:spcBef>
              <a:spcAft>
                <a:spcPts val="0"/>
              </a:spcAft>
              <a:buNone/>
            </a:pPr>
            <a:r>
              <a:rPr lang="en" sz="1100" dirty="0">
                <a:solidFill>
                  <a:schemeClr val="dk1"/>
                </a:solidFill>
                <a:latin typeface="Roboto" panose="02000000000000000000" pitchFamily="2" charset="0"/>
                <a:ea typeface="Roboto" panose="02000000000000000000" pitchFamily="2" charset="0"/>
                <a:cs typeface="Roboto" panose="02000000000000000000" pitchFamily="2" charset="0"/>
              </a:rPr>
              <a:t>🎯 </a:t>
            </a:r>
            <a:r>
              <a:rPr lang="en-CA" sz="1100" b="1"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Methods:</a:t>
            </a:r>
            <a:r>
              <a:rPr lang="en-CA" sz="1100"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 </a:t>
            </a:r>
          </a:p>
          <a:p>
            <a:pPr marL="457200" lvl="0" indent="-190500" algn="l" rtl="0">
              <a:lnSpc>
                <a:spcPct val="100000"/>
              </a:lnSpc>
              <a:spcBef>
                <a:spcPts val="500"/>
              </a:spcBef>
              <a:spcAft>
                <a:spcPts val="0"/>
              </a:spcAft>
              <a:buClr>
                <a:schemeClr val="dk1"/>
              </a:buClr>
              <a:buSzPts val="1200"/>
              <a:buFont typeface="Roboto"/>
              <a:buChar char="●"/>
            </a:pPr>
            <a:r>
              <a:rPr lang="en-CA" sz="1100"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Built a dataframe</a:t>
            </a:r>
          </a:p>
          <a:p>
            <a:pPr marL="685800" lvl="1" indent="-190500" algn="l" rtl="0">
              <a:lnSpc>
                <a:spcPct val="100000"/>
              </a:lnSpc>
              <a:spcBef>
                <a:spcPts val="0"/>
              </a:spcBef>
              <a:spcAft>
                <a:spcPts val="0"/>
              </a:spcAft>
              <a:buClr>
                <a:schemeClr val="dk1"/>
              </a:buClr>
              <a:buSzPts val="1200"/>
              <a:buFont typeface="Roboto"/>
              <a:buChar char="○"/>
            </a:pPr>
            <a:r>
              <a:rPr lang="en-CA" sz="1100"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Each row represents a single observation, and each column represents a single variable</a:t>
            </a:r>
          </a:p>
          <a:p>
            <a:pPr marL="457200" lvl="0" indent="-190500" algn="l" rtl="0">
              <a:lnSpc>
                <a:spcPct val="100000"/>
              </a:lnSpc>
              <a:spcBef>
                <a:spcPts val="300"/>
              </a:spcBef>
              <a:spcAft>
                <a:spcPts val="0"/>
              </a:spcAft>
              <a:buClr>
                <a:schemeClr val="dk1"/>
              </a:buClr>
              <a:buSzPts val="1200"/>
              <a:buFont typeface="Roboto"/>
              <a:buChar char="●"/>
            </a:pPr>
            <a:r>
              <a:rPr lang="en-CA" sz="1100"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Collected preliminary statistics</a:t>
            </a:r>
          </a:p>
          <a:p>
            <a:pPr marL="457200" lvl="0" indent="-190500" algn="l" rtl="0">
              <a:lnSpc>
                <a:spcPct val="100000"/>
              </a:lnSpc>
              <a:spcBef>
                <a:spcPts val="0"/>
              </a:spcBef>
              <a:spcAft>
                <a:spcPts val="0"/>
              </a:spcAft>
              <a:buClr>
                <a:schemeClr val="dk1"/>
              </a:buClr>
              <a:buSzPts val="1200"/>
              <a:buFont typeface="Roboto"/>
              <a:buChar char="●"/>
            </a:pPr>
            <a:r>
              <a:rPr lang="en-CA" sz="1100"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Analyzed user behavior</a:t>
            </a:r>
          </a:p>
          <a:p>
            <a:pPr marL="257175" lvl="0" indent="-314325" algn="l" rtl="0">
              <a:lnSpc>
                <a:spcPct val="100000"/>
              </a:lnSpc>
              <a:spcBef>
                <a:spcPts val="700"/>
              </a:spcBef>
              <a:spcAft>
                <a:spcPts val="500"/>
              </a:spcAft>
              <a:buNone/>
            </a:pPr>
            <a:r>
              <a:rPr lang="en" sz="1100" dirty="0">
                <a:solidFill>
                  <a:schemeClr val="dk1"/>
                </a:solidFill>
                <a:latin typeface="Roboto" panose="02000000000000000000" pitchFamily="2" charset="0"/>
                <a:ea typeface="Roboto" panose="02000000000000000000" pitchFamily="2" charset="0"/>
                <a:cs typeface="Roboto" panose="02000000000000000000" pitchFamily="2" charset="0"/>
              </a:rPr>
              <a:t>🎯 </a:t>
            </a:r>
            <a:r>
              <a:rPr lang="en-CA" sz="1100" b="1"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Impact:</a:t>
            </a:r>
            <a:r>
              <a:rPr lang="en-CA" sz="1100"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 Our team determined important relationships between variables that will guide further analysis of user data. </a:t>
            </a:r>
          </a:p>
        </p:txBody>
      </p:sp>
      <p:sp>
        <p:nvSpPr>
          <p:cNvPr id="16" name="Google Shape;166;p8">
            <a:extLst>
              <a:ext uri="{FF2B5EF4-FFF2-40B4-BE49-F238E27FC236}">
                <a16:creationId xmlns:a16="http://schemas.microsoft.com/office/drawing/2014/main" id="{10401BC1-4E0C-9038-864D-758B368646D1}"/>
              </a:ext>
            </a:extLst>
          </p:cNvPr>
          <p:cNvSpPr txBox="1"/>
          <p:nvPr/>
        </p:nvSpPr>
        <p:spPr>
          <a:xfrm>
            <a:off x="3396996" y="7697616"/>
            <a:ext cx="4221778" cy="1856888"/>
          </a:xfrm>
          <a:prstGeom prst="rect">
            <a:avLst/>
          </a:prstGeom>
          <a:noFill/>
          <a:ln>
            <a:noFill/>
          </a:ln>
        </p:spPr>
        <p:txBody>
          <a:bodyPr spcFirstLastPara="1" wrap="square" lIns="91425" tIns="91425" rIns="91425" bIns="91425" anchor="t" anchorCtr="0">
            <a:spAutoFit/>
          </a:bodyPr>
          <a:lstStyle/>
          <a:p>
            <a:pPr marL="285750" lvl="0" indent="-187325" algn="l" rtl="0">
              <a:spcBef>
                <a:spcPts val="0"/>
              </a:spcBef>
              <a:spcAft>
                <a:spcPts val="0"/>
              </a:spcAft>
              <a:buClr>
                <a:schemeClr val="dk1"/>
              </a:buClr>
              <a:buSzPts val="1150"/>
              <a:buFont typeface="Roboto"/>
              <a:buChar char="➔"/>
            </a:pPr>
            <a:r>
              <a:rPr lang="en" sz="1100" b="1"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Our team recommends gathering more data on the super-drivers</a:t>
            </a:r>
            <a:r>
              <a:rPr lang="en" sz="1100"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 It's possible that the reason they’re driving so much is also the reason why the Waze app does not meet their specific set of needs, which may differ from the typical driver.</a:t>
            </a:r>
            <a:endParaRPr sz="1100" dirty="0">
              <a:solidFill>
                <a:schemeClr val="dk1"/>
              </a:solidFill>
              <a:latin typeface="Roboto" panose="02000000000000000000" pitchFamily="2" charset="0"/>
              <a:ea typeface="Roboto" panose="02000000000000000000" pitchFamily="2" charset="0"/>
              <a:cs typeface="Roboto" panose="02000000000000000000" pitchFamily="2" charset="0"/>
              <a:sym typeface="Roboto"/>
            </a:endParaRPr>
          </a:p>
          <a:p>
            <a:pPr marL="285750" lvl="0" indent="-187325" algn="l" rtl="0">
              <a:spcBef>
                <a:spcPts val="1000"/>
              </a:spcBef>
              <a:spcAft>
                <a:spcPts val="1000"/>
              </a:spcAft>
              <a:buClr>
                <a:schemeClr val="dk1"/>
              </a:buClr>
              <a:buSzPts val="1150"/>
              <a:buFont typeface="Roboto"/>
              <a:buChar char="➔"/>
            </a:pPr>
            <a:r>
              <a:rPr lang="en" sz="1100" b="1"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The immediate next step is to conduct thorough EDA and develop data visualizations</a:t>
            </a:r>
            <a:r>
              <a:rPr lang="en" sz="1100"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 to illustrate the narrative behind the data and guide future project decisions. </a:t>
            </a:r>
            <a:endParaRPr sz="1100" dirty="0">
              <a:latin typeface="Roboto" panose="02000000000000000000" pitchFamily="2" charset="0"/>
              <a:ea typeface="Roboto" panose="02000000000000000000" pitchFamily="2" charset="0"/>
              <a:cs typeface="Roboto" panose="02000000000000000000" pitchFamily="2" charset="0"/>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b="1" dirty="0">
                <a:latin typeface="Google Sans SemiBold"/>
                <a:ea typeface="Google Sans SemiBold"/>
                <a:cs typeface="Google Sans SemiBold"/>
                <a:sym typeface="Google Sans SemiBold"/>
              </a:rPr>
              <a:t>Project Overview</a:t>
            </a:r>
            <a:endParaRPr sz="1375" b="1" dirty="0">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87625" y="1859125"/>
            <a:ext cx="7309500" cy="52319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CA" sz="1100" dirty="0">
                <a:solidFill>
                  <a:schemeClr val="dk2"/>
                </a:solidFill>
                <a:latin typeface="Roboto" panose="02000000000000000000" pitchFamily="2" charset="0"/>
                <a:ea typeface="Roboto" panose="02000000000000000000" pitchFamily="2" charset="0"/>
                <a:cs typeface="Roboto" panose="02000000000000000000" pitchFamily="2" charset="0"/>
              </a:rPr>
              <a:t>The Waze team is currently developing a data analytics project support overall growth by decreasing monthly user churn on the Waze app. This report contains insights from Exploratory Data Analysis process.</a:t>
            </a:r>
            <a:endParaRPr sz="1100" dirty="0">
              <a:solidFill>
                <a:schemeClr val="dk2"/>
              </a:solidFill>
              <a:latin typeface="Roboto" panose="02000000000000000000" pitchFamily="2" charset="0"/>
              <a:ea typeface="Roboto" panose="02000000000000000000" pitchFamily="2" charset="0"/>
              <a:cs typeface="Roboto" panose="02000000000000000000" pitchFamily="2" charset="0"/>
            </a:endParaRPr>
          </a:p>
        </p:txBody>
      </p:sp>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solidFill>
                  <a:srgbClr val="000000"/>
                </a:solidFill>
                <a:latin typeface="Google Sans SemiBold"/>
                <a:ea typeface="Google Sans SemiBold"/>
                <a:cs typeface="Google Sans SemiBold"/>
                <a:sym typeface="Google Sans SemiBold"/>
              </a:rPr>
              <a:t>User Churn Project | Exploratory Data Analysis</a:t>
            </a:r>
            <a:endParaRPr sz="1900" dirty="0">
              <a:solidFill>
                <a:srgbClr val="000000"/>
              </a:solidFill>
              <a:latin typeface="Google Sans SemiBold"/>
              <a:ea typeface="Google Sans SemiBold"/>
              <a:cs typeface="Google Sans SemiBold"/>
              <a:sym typeface="Google Sans SemiBold"/>
            </a:endParaRPr>
          </a:p>
        </p:txBody>
      </p:sp>
      <p:sp>
        <p:nvSpPr>
          <p:cNvPr id="4" name="TextBox 3">
            <a:extLst>
              <a:ext uri="{FF2B5EF4-FFF2-40B4-BE49-F238E27FC236}">
                <a16:creationId xmlns:a16="http://schemas.microsoft.com/office/drawing/2014/main" id="{4BCF741B-57C6-73E6-F8D4-8D781E63279B}"/>
              </a:ext>
            </a:extLst>
          </p:cNvPr>
          <p:cNvSpPr txBox="1"/>
          <p:nvPr/>
        </p:nvSpPr>
        <p:spPr>
          <a:xfrm>
            <a:off x="163016" y="4210475"/>
            <a:ext cx="3035400" cy="4662815"/>
          </a:xfrm>
          <a:prstGeom prst="rect">
            <a:avLst/>
          </a:prstGeom>
          <a:noFill/>
        </p:spPr>
        <p:txBody>
          <a:bodyPr wrap="square" rtlCol="0">
            <a:spAutoFit/>
          </a:bodyPr>
          <a:lstStyle/>
          <a:p>
            <a:pPr marL="285750" indent="-285750">
              <a:buFont typeface="Wingdings" pitchFamily="2" charset="2"/>
              <a:buChar char="v"/>
            </a:pPr>
            <a:r>
              <a:rPr lang="en-US" sz="1100" b="1" dirty="0">
                <a:latin typeface="Roboto" panose="02000000000000000000" pitchFamily="2" charset="0"/>
                <a:ea typeface="Roboto" panose="02000000000000000000" pitchFamily="2" charset="0"/>
                <a:cs typeface="Roboto" panose="02000000000000000000" pitchFamily="2" charset="0"/>
              </a:rPr>
              <a:t>Less then %18 of user churned</a:t>
            </a:r>
            <a:r>
              <a:rPr lang="en-US" sz="1100" dirty="0">
                <a:latin typeface="Roboto" panose="02000000000000000000" pitchFamily="2" charset="0"/>
                <a:ea typeface="Roboto" panose="02000000000000000000" pitchFamily="2" charset="0"/>
                <a:cs typeface="Roboto" panose="02000000000000000000" pitchFamily="2" charset="0"/>
              </a:rPr>
              <a:t> while more than %82 of user retained.</a:t>
            </a:r>
          </a:p>
          <a:p>
            <a:pPr marL="285750" indent="-285750">
              <a:buFont typeface="Wingdings" pitchFamily="2" charset="2"/>
              <a:buChar char="v"/>
            </a:pPr>
            <a:endParaRPr lang="en-US" sz="1100" dirty="0">
              <a:latin typeface="Roboto" panose="02000000000000000000" pitchFamily="2" charset="0"/>
              <a:ea typeface="Roboto" panose="02000000000000000000" pitchFamily="2" charset="0"/>
              <a:cs typeface="Roboto" panose="02000000000000000000" pitchFamily="2" charset="0"/>
            </a:endParaRPr>
          </a:p>
          <a:p>
            <a:pPr marL="285750" indent="-285750">
              <a:buFont typeface="Wingdings" pitchFamily="2" charset="2"/>
              <a:buChar char="v"/>
            </a:pPr>
            <a:r>
              <a:rPr lang="en-US" sz="1100" b="1" dirty="0">
                <a:latin typeface="Roboto" panose="02000000000000000000" pitchFamily="2" charset="0"/>
                <a:ea typeface="Roboto" panose="02000000000000000000" pitchFamily="2" charset="0"/>
                <a:cs typeface="Roboto" panose="02000000000000000000" pitchFamily="2" charset="0"/>
              </a:rPr>
              <a:t>Distance driven per driving day and user churn rate have a positive correlation</a:t>
            </a:r>
            <a:r>
              <a:rPr lang="en-US" sz="1100" dirty="0">
                <a:latin typeface="Roboto" panose="02000000000000000000" pitchFamily="2" charset="0"/>
                <a:ea typeface="Roboto" panose="02000000000000000000" pitchFamily="2" charset="0"/>
                <a:cs typeface="Roboto" panose="02000000000000000000" pitchFamily="2" charset="0"/>
              </a:rPr>
              <a:t>. Users drove more each driving day are more likely to churn.</a:t>
            </a:r>
          </a:p>
          <a:p>
            <a:pPr marL="285750" indent="-285750">
              <a:buFont typeface="Wingdings" pitchFamily="2" charset="2"/>
              <a:buChar char="v"/>
            </a:pPr>
            <a:endParaRPr lang="en-US" sz="1100" dirty="0">
              <a:latin typeface="Roboto" panose="02000000000000000000" pitchFamily="2" charset="0"/>
              <a:ea typeface="Roboto" panose="02000000000000000000" pitchFamily="2" charset="0"/>
              <a:cs typeface="Roboto" panose="02000000000000000000" pitchFamily="2" charset="0"/>
            </a:endParaRPr>
          </a:p>
          <a:p>
            <a:pPr marL="285750" indent="-285750">
              <a:buFont typeface="Wingdings" pitchFamily="2" charset="2"/>
              <a:buChar char="v"/>
            </a:pPr>
            <a:r>
              <a:rPr lang="en-US" sz="1100" b="1" dirty="0">
                <a:latin typeface="Roboto" panose="02000000000000000000" pitchFamily="2" charset="0"/>
                <a:ea typeface="Roboto" panose="02000000000000000000" pitchFamily="2" charset="0"/>
                <a:cs typeface="Roboto" panose="02000000000000000000" pitchFamily="2" charset="0"/>
              </a:rPr>
              <a:t>Number of driving days has a negative correlation with user churn. </a:t>
            </a:r>
            <a:r>
              <a:rPr lang="en-US" sz="1100" dirty="0">
                <a:latin typeface="Roboto" panose="02000000000000000000" pitchFamily="2" charset="0"/>
                <a:ea typeface="Roboto" panose="02000000000000000000" pitchFamily="2" charset="0"/>
                <a:cs typeface="Roboto" panose="02000000000000000000" pitchFamily="2" charset="0"/>
              </a:rPr>
              <a:t>Users who drove more days are less likely to churn.</a:t>
            </a:r>
          </a:p>
          <a:p>
            <a:pPr marL="285750" indent="-285750">
              <a:buFont typeface="Wingdings" pitchFamily="2" charset="2"/>
              <a:buChar char="v"/>
            </a:pPr>
            <a:endParaRPr lang="en-US" sz="1100" dirty="0">
              <a:latin typeface="Roboto" panose="02000000000000000000" pitchFamily="2" charset="0"/>
              <a:ea typeface="Roboto" panose="02000000000000000000" pitchFamily="2" charset="0"/>
              <a:cs typeface="Roboto" panose="02000000000000000000" pitchFamily="2" charset="0"/>
            </a:endParaRPr>
          </a:p>
          <a:p>
            <a:pPr marL="285750" indent="-285750">
              <a:buFont typeface="Wingdings" pitchFamily="2" charset="2"/>
              <a:buChar char="v"/>
            </a:pPr>
            <a:r>
              <a:rPr lang="en-US" sz="1100" dirty="0">
                <a:latin typeface="Roboto" panose="02000000000000000000" pitchFamily="2" charset="0"/>
                <a:ea typeface="Roboto" panose="02000000000000000000" pitchFamily="2" charset="0"/>
                <a:cs typeface="Roboto" panose="02000000000000000000" pitchFamily="2" charset="0"/>
              </a:rPr>
              <a:t>Almost every variable is </a:t>
            </a:r>
            <a:r>
              <a:rPr lang="en-US" sz="1100" b="1" dirty="0">
                <a:latin typeface="Roboto" panose="02000000000000000000" pitchFamily="2" charset="0"/>
                <a:ea typeface="Roboto" panose="02000000000000000000" pitchFamily="2" charset="0"/>
                <a:cs typeface="Roboto" panose="02000000000000000000" pitchFamily="2" charset="0"/>
              </a:rPr>
              <a:t>uniformly distributed or extremely right-skewed.</a:t>
            </a:r>
          </a:p>
          <a:p>
            <a:pPr marL="285750" indent="-285750">
              <a:buFont typeface="Wingdings" pitchFamily="2" charset="2"/>
              <a:buChar char="v"/>
            </a:pPr>
            <a:endParaRPr lang="en-US" sz="1100" b="1" dirty="0">
              <a:latin typeface="Roboto" panose="02000000000000000000" pitchFamily="2" charset="0"/>
              <a:ea typeface="Roboto" panose="02000000000000000000" pitchFamily="2" charset="0"/>
              <a:cs typeface="Roboto" panose="02000000000000000000" pitchFamily="2" charset="0"/>
            </a:endParaRPr>
          </a:p>
          <a:p>
            <a:pPr marL="285750" lvl="6" indent="-285750">
              <a:buFont typeface="Wingdings" pitchFamily="2" charset="2"/>
              <a:buChar char="v"/>
            </a:pPr>
            <a:r>
              <a:rPr lang="en-US" sz="1100" dirty="0">
                <a:latin typeface="Roboto" panose="02000000000000000000" pitchFamily="2" charset="0"/>
                <a:ea typeface="Roboto" panose="02000000000000000000" pitchFamily="2" charset="0"/>
                <a:cs typeface="Roboto" panose="02000000000000000000" pitchFamily="2" charset="0"/>
              </a:rPr>
              <a:t>For </a:t>
            </a:r>
            <a:r>
              <a:rPr lang="en-US" sz="1100" b="1" dirty="0">
                <a:latin typeface="Roboto" panose="02000000000000000000" pitchFamily="2" charset="0"/>
                <a:ea typeface="Roboto" panose="02000000000000000000" pitchFamily="2" charset="0"/>
                <a:cs typeface="Roboto" panose="02000000000000000000" pitchFamily="2" charset="0"/>
              </a:rPr>
              <a:t>right-skewed distri</a:t>
            </a:r>
            <a:r>
              <a:rPr lang="en-US" sz="1100" dirty="0">
                <a:latin typeface="Roboto" panose="02000000000000000000" pitchFamily="2" charset="0"/>
                <a:ea typeface="Roboto" panose="02000000000000000000" pitchFamily="2" charset="0"/>
                <a:cs typeface="Roboto" panose="02000000000000000000" pitchFamily="2" charset="0"/>
              </a:rPr>
              <a:t>bution this means that </a:t>
            </a:r>
            <a:r>
              <a:rPr lang="en-US" sz="1100" b="1" dirty="0">
                <a:latin typeface="Roboto" panose="02000000000000000000" pitchFamily="2" charset="0"/>
                <a:ea typeface="Roboto" panose="02000000000000000000" pitchFamily="2" charset="0"/>
                <a:cs typeface="Roboto" panose="02000000000000000000" pitchFamily="2" charset="0"/>
              </a:rPr>
              <a:t>half of the values is positioned in the left side on the range. </a:t>
            </a:r>
          </a:p>
          <a:p>
            <a:pPr marL="285750" lvl="6" indent="-285750">
              <a:buFont typeface="Wingdings" pitchFamily="2" charset="2"/>
              <a:buChar char="v"/>
            </a:pPr>
            <a:endParaRPr lang="en-US" sz="1100" b="1" dirty="0">
              <a:latin typeface="Roboto" panose="02000000000000000000" pitchFamily="2" charset="0"/>
              <a:ea typeface="Roboto" panose="02000000000000000000" pitchFamily="2" charset="0"/>
              <a:cs typeface="Roboto" panose="02000000000000000000" pitchFamily="2" charset="0"/>
            </a:endParaRPr>
          </a:p>
          <a:p>
            <a:pPr marL="285750" lvl="6" indent="-285750">
              <a:buFont typeface="Wingdings" pitchFamily="2" charset="2"/>
              <a:buChar char="v"/>
            </a:pPr>
            <a:r>
              <a:rPr lang="en-US" sz="1100" dirty="0">
                <a:latin typeface="Roboto" panose="02000000000000000000" pitchFamily="2" charset="0"/>
                <a:ea typeface="Roboto" panose="02000000000000000000" pitchFamily="2" charset="0"/>
                <a:cs typeface="Roboto" panose="02000000000000000000" pitchFamily="2" charset="0"/>
              </a:rPr>
              <a:t>For </a:t>
            </a:r>
            <a:r>
              <a:rPr lang="en-US" sz="1100" b="1" dirty="0">
                <a:latin typeface="Roboto" panose="02000000000000000000" pitchFamily="2" charset="0"/>
                <a:ea typeface="Roboto" panose="02000000000000000000" pitchFamily="2" charset="0"/>
                <a:cs typeface="Roboto" panose="02000000000000000000" pitchFamily="2" charset="0"/>
              </a:rPr>
              <a:t>uniformly distribution </a:t>
            </a:r>
            <a:r>
              <a:rPr lang="en-US" sz="1100" dirty="0">
                <a:latin typeface="Roboto" panose="02000000000000000000" pitchFamily="2" charset="0"/>
                <a:ea typeface="Roboto" panose="02000000000000000000" pitchFamily="2" charset="0"/>
                <a:cs typeface="Roboto" panose="02000000000000000000" pitchFamily="2" charset="0"/>
              </a:rPr>
              <a:t>this mean this means that </a:t>
            </a:r>
            <a:r>
              <a:rPr lang="en-US" sz="1100" b="1" dirty="0">
                <a:latin typeface="Roboto" panose="02000000000000000000" pitchFamily="2" charset="0"/>
                <a:ea typeface="Roboto" panose="02000000000000000000" pitchFamily="2" charset="0"/>
                <a:cs typeface="Roboto" panose="02000000000000000000" pitchFamily="2" charset="0"/>
              </a:rPr>
              <a:t>values are equally distributed within the range.</a:t>
            </a:r>
          </a:p>
          <a:p>
            <a:pPr marL="285750" lvl="1" indent="-285750">
              <a:buFont typeface="Wingdings" pitchFamily="2" charset="2"/>
              <a:buChar char="v"/>
            </a:pPr>
            <a:endParaRPr lang="en-US" sz="1100" dirty="0">
              <a:latin typeface="Roboto" panose="02000000000000000000" pitchFamily="2" charset="0"/>
              <a:ea typeface="Roboto" panose="02000000000000000000" pitchFamily="2" charset="0"/>
              <a:cs typeface="Roboto" panose="02000000000000000000" pitchFamily="2" charset="0"/>
            </a:endParaRPr>
          </a:p>
          <a:p>
            <a:pPr marL="285750" indent="-285750">
              <a:buFont typeface="Wingdings" pitchFamily="2" charset="2"/>
              <a:buChar char="v"/>
            </a:pPr>
            <a:endParaRPr lang="en-US" sz="1100" dirty="0">
              <a:latin typeface="Roboto" panose="02000000000000000000" pitchFamily="2" charset="0"/>
              <a:ea typeface="Roboto" panose="02000000000000000000" pitchFamily="2" charset="0"/>
              <a:cs typeface="Roboto" panose="02000000000000000000" pitchFamily="2" charset="0"/>
            </a:endParaRPr>
          </a:p>
          <a:p>
            <a:pPr marL="285750" lvl="3" indent="-285750">
              <a:buFont typeface="Wingdings" pitchFamily="2" charset="2"/>
              <a:buChar char="v"/>
            </a:pPr>
            <a:endParaRPr lang="en-US" sz="1100" dirty="0">
              <a:latin typeface="Roboto" panose="02000000000000000000" pitchFamily="2" charset="0"/>
              <a:ea typeface="Roboto" panose="02000000000000000000" pitchFamily="2" charset="0"/>
              <a:cs typeface="Roboto" panose="02000000000000000000" pitchFamily="2" charset="0"/>
            </a:endParaRPr>
          </a:p>
          <a:p>
            <a:pPr marL="285750" indent="-285750">
              <a:buFont typeface="Wingdings" pitchFamily="2" charset="2"/>
              <a:buChar char="v"/>
            </a:pPr>
            <a:endParaRPr lang="en-US" sz="1100" dirty="0">
              <a:latin typeface="Roboto" panose="02000000000000000000" pitchFamily="2" charset="0"/>
              <a:ea typeface="Roboto" panose="02000000000000000000" pitchFamily="2" charset="0"/>
              <a:cs typeface="Roboto" panose="02000000000000000000" pitchFamily="2" charset="0"/>
            </a:endParaRPr>
          </a:p>
          <a:p>
            <a:pPr marL="285750" indent="-285750">
              <a:buFont typeface="Wingdings" pitchFamily="2" charset="2"/>
              <a:buChar char="v"/>
            </a:pPr>
            <a:endParaRPr lang="en-US" sz="1100" dirty="0">
              <a:latin typeface="Roboto" panose="02000000000000000000" pitchFamily="2" charset="0"/>
              <a:ea typeface="Roboto" panose="02000000000000000000" pitchFamily="2" charset="0"/>
              <a:cs typeface="Roboto" panose="02000000000000000000" pitchFamily="2" charset="0"/>
            </a:endParaRPr>
          </a:p>
        </p:txBody>
      </p:sp>
      <p:pic>
        <p:nvPicPr>
          <p:cNvPr id="7" name="Picture 6">
            <a:extLst>
              <a:ext uri="{FF2B5EF4-FFF2-40B4-BE49-F238E27FC236}">
                <a16:creationId xmlns:a16="http://schemas.microsoft.com/office/drawing/2014/main" id="{C135611A-064D-D582-E8A5-9C10687EE8D9}"/>
              </a:ext>
            </a:extLst>
          </p:cNvPr>
          <p:cNvPicPr>
            <a:picLocks noChangeAspect="1"/>
          </p:cNvPicPr>
          <p:nvPr/>
        </p:nvPicPr>
        <p:blipFill>
          <a:blip r:embed="rId3"/>
          <a:stretch>
            <a:fillRect/>
          </a:stretch>
        </p:blipFill>
        <p:spPr>
          <a:xfrm>
            <a:off x="4846513" y="5479430"/>
            <a:ext cx="2290888" cy="1427556"/>
          </a:xfrm>
          <a:prstGeom prst="rect">
            <a:avLst/>
          </a:prstGeom>
        </p:spPr>
      </p:pic>
      <p:sp>
        <p:nvSpPr>
          <p:cNvPr id="8" name="TextBox 7">
            <a:extLst>
              <a:ext uri="{FF2B5EF4-FFF2-40B4-BE49-F238E27FC236}">
                <a16:creationId xmlns:a16="http://schemas.microsoft.com/office/drawing/2014/main" id="{AD0A13F7-351D-EAAF-0F16-CF242A610642}"/>
              </a:ext>
            </a:extLst>
          </p:cNvPr>
          <p:cNvSpPr txBox="1"/>
          <p:nvPr/>
        </p:nvSpPr>
        <p:spPr>
          <a:xfrm>
            <a:off x="3461552" y="5772442"/>
            <a:ext cx="1328669" cy="769441"/>
          </a:xfrm>
          <a:prstGeom prst="rect">
            <a:avLst/>
          </a:prstGeom>
          <a:noFill/>
        </p:spPr>
        <p:txBody>
          <a:bodyPr wrap="square" rtlCol="0">
            <a:spAutoFit/>
          </a:bodyPr>
          <a:lstStyle/>
          <a:p>
            <a:r>
              <a:rPr lang="en-US" sz="1100" dirty="0">
                <a:latin typeface="Roboto" panose="02000000000000000000" pitchFamily="2" charset="0"/>
                <a:ea typeface="Roboto" panose="02000000000000000000" pitchFamily="2" charset="0"/>
                <a:cs typeface="Roboto" panose="02000000000000000000" pitchFamily="2" charset="0"/>
              </a:rPr>
              <a:t>Retention rate stayed consistent between device types.</a:t>
            </a:r>
          </a:p>
        </p:txBody>
      </p:sp>
      <p:sp>
        <p:nvSpPr>
          <p:cNvPr id="9" name="TextBox 8">
            <a:extLst>
              <a:ext uri="{FF2B5EF4-FFF2-40B4-BE49-F238E27FC236}">
                <a16:creationId xmlns:a16="http://schemas.microsoft.com/office/drawing/2014/main" id="{7C09E688-E7B6-73E8-1041-DB8CFBE17920}"/>
              </a:ext>
            </a:extLst>
          </p:cNvPr>
          <p:cNvSpPr txBox="1"/>
          <p:nvPr/>
        </p:nvSpPr>
        <p:spPr>
          <a:xfrm>
            <a:off x="3254709" y="8063453"/>
            <a:ext cx="4517691" cy="1619674"/>
          </a:xfrm>
          <a:prstGeom prst="rect">
            <a:avLst/>
          </a:prstGeom>
          <a:noFill/>
        </p:spPr>
        <p:txBody>
          <a:bodyPr wrap="square" rtlCol="0">
            <a:spAutoFit/>
          </a:bodyPr>
          <a:lstStyle/>
          <a:p>
            <a:pPr marL="342900" lvl="0" indent="-342900">
              <a:lnSpc>
                <a:spcPct val="115000"/>
              </a:lnSpc>
              <a:spcAft>
                <a:spcPts val="1000"/>
              </a:spcAft>
              <a:buFont typeface="System Font Regular"/>
              <a:buChar char="➔"/>
            </a:pPr>
            <a:r>
              <a:rPr lang="en-CA" sz="1100" b="1" dirty="0">
                <a:solidFill>
                  <a:srgbClr val="000000"/>
                </a:solidFill>
                <a:effectLst/>
                <a:latin typeface="Roboto" panose="02000000000000000000" pitchFamily="2" charset="0"/>
                <a:ea typeface="Roboto" panose="02000000000000000000" pitchFamily="2" charset="0"/>
                <a:cs typeface="Roboto" panose="02000000000000000000" pitchFamily="2" charset="0"/>
              </a:rPr>
              <a:t>Inspect the problematic values in ‘number_of_sessions’, ‘driving_days’, ‘activity_days’</a:t>
            </a:r>
            <a:endParaRPr lang="en-CA" sz="1100" b="1" dirty="0">
              <a:effectLst/>
              <a:latin typeface="Roboto" panose="02000000000000000000" pitchFamily="2" charset="0"/>
              <a:ea typeface="Roboto" panose="02000000000000000000" pitchFamily="2" charset="0"/>
              <a:cs typeface="Roboto" panose="02000000000000000000" pitchFamily="2" charset="0"/>
            </a:endParaRPr>
          </a:p>
          <a:p>
            <a:pPr marL="342900" lvl="0" indent="-342900">
              <a:lnSpc>
                <a:spcPct val="115000"/>
              </a:lnSpc>
              <a:spcAft>
                <a:spcPts val="1000"/>
              </a:spcAft>
              <a:buFont typeface="System Font Regular"/>
              <a:buChar char="➔"/>
            </a:pPr>
            <a:r>
              <a:rPr lang="en-CA" sz="1100" b="1" dirty="0">
                <a:solidFill>
                  <a:srgbClr val="000000"/>
                </a:solidFill>
                <a:effectLst/>
                <a:latin typeface="Roboto" panose="02000000000000000000" pitchFamily="2" charset="0"/>
                <a:ea typeface="Roboto" panose="02000000000000000000" pitchFamily="2" charset="0"/>
                <a:cs typeface="Roboto" panose="02000000000000000000" pitchFamily="2" charset="0"/>
              </a:rPr>
              <a:t>Explore user profiles to gain insights on the reason for the long-distance driver’s churn rate.</a:t>
            </a:r>
            <a:endParaRPr lang="en-CA" sz="1100" b="1" dirty="0">
              <a:effectLst/>
              <a:latin typeface="Roboto" panose="02000000000000000000" pitchFamily="2" charset="0"/>
              <a:ea typeface="Roboto" panose="02000000000000000000" pitchFamily="2" charset="0"/>
              <a:cs typeface="Roboto" panose="02000000000000000000" pitchFamily="2" charset="0"/>
            </a:endParaRPr>
          </a:p>
          <a:p>
            <a:pPr marL="342900" lvl="0" indent="-342900">
              <a:lnSpc>
                <a:spcPct val="115000"/>
              </a:lnSpc>
              <a:spcAft>
                <a:spcPts val="1000"/>
              </a:spcAft>
              <a:buFont typeface="System Font Regular"/>
              <a:buChar char="➔"/>
            </a:pPr>
            <a:r>
              <a:rPr lang="en-CA" sz="1100" b="1" dirty="0">
                <a:solidFill>
                  <a:srgbClr val="000000"/>
                </a:solidFill>
                <a:effectLst/>
                <a:latin typeface="Roboto" panose="02000000000000000000" pitchFamily="2" charset="0"/>
                <a:ea typeface="Roboto" panose="02000000000000000000" pitchFamily="2" charset="0"/>
                <a:cs typeface="Roboto" panose="02000000000000000000" pitchFamily="2" charset="0"/>
              </a:rPr>
              <a:t>Run deeper analysis for the impacts of variables on user churn.</a:t>
            </a:r>
            <a:endParaRPr lang="en-CA" sz="1100" b="1" dirty="0">
              <a:effectLst/>
              <a:latin typeface="Roboto" panose="02000000000000000000" pitchFamily="2" charset="0"/>
              <a:ea typeface="Roboto" panose="02000000000000000000" pitchFamily="2" charset="0"/>
              <a:cs typeface="Roboto" panose="02000000000000000000" pitchFamily="2" charset="0"/>
            </a:endParaRPr>
          </a:p>
          <a:p>
            <a:pPr marL="285750" indent="-285750">
              <a:buFont typeface="Wingdings" pitchFamily="2" charset="2"/>
              <a:buChar char="v"/>
            </a:pPr>
            <a:endParaRPr lang="en-US" sz="1100" dirty="0">
              <a:latin typeface="Roboto" panose="02000000000000000000" pitchFamily="2" charset="0"/>
              <a:ea typeface="Roboto" panose="02000000000000000000" pitchFamily="2" charset="0"/>
              <a:cs typeface="Roboto" panose="02000000000000000000" pitchFamily="2" charset="0"/>
            </a:endParaRPr>
          </a:p>
        </p:txBody>
      </p:sp>
      <p:pic>
        <p:nvPicPr>
          <p:cNvPr id="1028" name="Picture 4">
            <a:extLst>
              <a:ext uri="{FF2B5EF4-FFF2-40B4-BE49-F238E27FC236}">
                <a16:creationId xmlns:a16="http://schemas.microsoft.com/office/drawing/2014/main" id="{EF5AE5F3-E12A-57A1-DAD5-E09FE6B6D5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89885" y="3474166"/>
            <a:ext cx="2600672" cy="190944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1A3189A4-C4F0-EEC5-BCC3-ACF053F640AB}"/>
              </a:ext>
            </a:extLst>
          </p:cNvPr>
          <p:cNvSpPr txBox="1"/>
          <p:nvPr/>
        </p:nvSpPr>
        <p:spPr>
          <a:xfrm>
            <a:off x="6090557" y="3809529"/>
            <a:ext cx="1338943" cy="938719"/>
          </a:xfrm>
          <a:prstGeom prst="rect">
            <a:avLst/>
          </a:prstGeom>
          <a:noFill/>
        </p:spPr>
        <p:txBody>
          <a:bodyPr wrap="square" rtlCol="0">
            <a:spAutoFit/>
          </a:bodyPr>
          <a:lstStyle/>
          <a:p>
            <a:r>
              <a:rPr lang="en-US" sz="1100" dirty="0">
                <a:latin typeface="Roboto" panose="02000000000000000000" pitchFamily="2" charset="0"/>
                <a:ea typeface="Roboto" panose="02000000000000000000" pitchFamily="2" charset="0"/>
                <a:cs typeface="Roboto" panose="02000000000000000000" pitchFamily="2" charset="0"/>
              </a:rPr>
              <a:t>The people who used Waze less during the month have higher churn rate.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22"/>
          <p:cNvSpPr txBox="1"/>
          <p:nvPr/>
        </p:nvSpPr>
        <p:spPr>
          <a:xfrm>
            <a:off x="188700" y="665125"/>
            <a:ext cx="6629904"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a:lnSpc>
                <a:spcPct val="95000"/>
              </a:lnSpc>
            </a:pPr>
            <a:r>
              <a:rPr lang="en-CA" sz="1600" b="1" dirty="0">
                <a:solidFill>
                  <a:srgbClr val="000000"/>
                </a:solidFill>
                <a:latin typeface="Google Sans SemiBold"/>
                <a:ea typeface="Google Sans SemiBold"/>
                <a:cs typeface="Google Sans SemiBold"/>
                <a:sym typeface="Google Sans SemiBold"/>
              </a:rPr>
              <a:t>User Churn Project | </a:t>
            </a:r>
            <a:r>
              <a:rPr lang="en-CA" sz="1600" b="1" dirty="0">
                <a:latin typeface="Google Sans SemiBold"/>
                <a:ea typeface="Google Sans SemiBold"/>
                <a:cs typeface="Google Sans SemiBold"/>
                <a:sym typeface="Google Sans SemiBold"/>
              </a:rPr>
              <a:t>Two-Sample Hypothesis Test Results</a:t>
            </a:r>
            <a:endParaRPr lang="en-CA" sz="1900" dirty="0">
              <a:solidFill>
                <a:srgbClr val="000000"/>
              </a:solidFill>
              <a:latin typeface="Google Sans SemiBold"/>
              <a:ea typeface="Google Sans SemiBold"/>
              <a:cs typeface="Google Sans SemiBold"/>
              <a:sym typeface="Google Sans SemiBold"/>
            </a:endParaRPr>
          </a:p>
          <a:p>
            <a:pPr marL="0" lvl="0" indent="0" algn="l" rtl="0">
              <a:lnSpc>
                <a:spcPct val="95000"/>
              </a:lnSpc>
              <a:spcBef>
                <a:spcPts val="0"/>
              </a:spcBef>
              <a:spcAft>
                <a:spcPts val="0"/>
              </a:spcAft>
              <a:buNone/>
            </a:pPr>
            <a:endParaRPr sz="1900" dirty="0">
              <a:solidFill>
                <a:srgbClr val="000000"/>
              </a:solidFill>
              <a:latin typeface="Google Sans SemiBold"/>
              <a:ea typeface="Google Sans SemiBold"/>
              <a:cs typeface="Google Sans SemiBold"/>
              <a:sym typeface="Google Sans SemiBold"/>
            </a:endParaRPr>
          </a:p>
        </p:txBody>
      </p:sp>
      <p:sp>
        <p:nvSpPr>
          <p:cNvPr id="4" name="TextBox 3">
            <a:extLst>
              <a:ext uri="{FF2B5EF4-FFF2-40B4-BE49-F238E27FC236}">
                <a16:creationId xmlns:a16="http://schemas.microsoft.com/office/drawing/2014/main" id="{DEA1C204-36FE-550D-ED8C-85D99128BB76}"/>
              </a:ext>
            </a:extLst>
          </p:cNvPr>
          <p:cNvSpPr txBox="1"/>
          <p:nvPr/>
        </p:nvSpPr>
        <p:spPr>
          <a:xfrm>
            <a:off x="400050" y="3637115"/>
            <a:ext cx="6986402" cy="461665"/>
          </a:xfrm>
          <a:prstGeom prst="rect">
            <a:avLst/>
          </a:prstGeom>
          <a:noFill/>
        </p:spPr>
        <p:txBody>
          <a:bodyPr wrap="square" rtlCol="0">
            <a:spAutoFit/>
          </a:bodyPr>
          <a:lstStyle/>
          <a:p>
            <a:pPr algn="just"/>
            <a:r>
              <a:rPr lang="en-US" sz="1200" dirty="0">
                <a:latin typeface="Roboto" panose="02000000000000000000" pitchFamily="2" charset="0"/>
                <a:ea typeface="Roboto" panose="02000000000000000000" pitchFamily="2" charset="0"/>
                <a:cs typeface="Roboto" panose="02000000000000000000" pitchFamily="2" charset="0"/>
              </a:rPr>
              <a:t>Determine whether there is statistically significant difference in average amount of rides between iPhone and Android users by conducting a hypothesis test using a two-sample t-test.</a:t>
            </a:r>
          </a:p>
        </p:txBody>
      </p:sp>
      <p:pic>
        <p:nvPicPr>
          <p:cNvPr id="10" name="Picture 9">
            <a:extLst>
              <a:ext uri="{FF2B5EF4-FFF2-40B4-BE49-F238E27FC236}">
                <a16:creationId xmlns:a16="http://schemas.microsoft.com/office/drawing/2014/main" id="{7324DF48-CABF-8D10-3AC0-899E1E09285C}"/>
              </a:ext>
            </a:extLst>
          </p:cNvPr>
          <p:cNvPicPr>
            <a:picLocks noChangeAspect="1"/>
          </p:cNvPicPr>
          <p:nvPr/>
        </p:nvPicPr>
        <p:blipFill>
          <a:blip r:embed="rId3"/>
          <a:stretch>
            <a:fillRect/>
          </a:stretch>
        </p:blipFill>
        <p:spPr>
          <a:xfrm>
            <a:off x="4226300" y="5193606"/>
            <a:ext cx="2592304" cy="1169551"/>
          </a:xfrm>
          <a:prstGeom prst="rect">
            <a:avLst/>
          </a:prstGeom>
        </p:spPr>
      </p:pic>
      <p:sp>
        <p:nvSpPr>
          <p:cNvPr id="11" name="TextBox 10">
            <a:extLst>
              <a:ext uri="{FF2B5EF4-FFF2-40B4-BE49-F238E27FC236}">
                <a16:creationId xmlns:a16="http://schemas.microsoft.com/office/drawing/2014/main" id="{794A07F9-2F7C-4463-C71E-C6B95F4289EA}"/>
              </a:ext>
            </a:extLst>
          </p:cNvPr>
          <p:cNvSpPr txBox="1"/>
          <p:nvPr/>
        </p:nvSpPr>
        <p:spPr>
          <a:xfrm>
            <a:off x="400050" y="5604920"/>
            <a:ext cx="3607732" cy="646331"/>
          </a:xfrm>
          <a:prstGeom prst="rect">
            <a:avLst/>
          </a:prstGeom>
          <a:noFill/>
        </p:spPr>
        <p:txBody>
          <a:bodyPr wrap="square" rtlCol="0">
            <a:spAutoFit/>
          </a:bodyPr>
          <a:lstStyle/>
          <a:p>
            <a:pPr algn="just"/>
            <a:r>
              <a:rPr lang="en-US" sz="1200" dirty="0">
                <a:latin typeface="Roboto" panose="02000000000000000000" pitchFamily="2" charset="0"/>
                <a:ea typeface="Roboto" panose="02000000000000000000" pitchFamily="2" charset="0"/>
                <a:cs typeface="Roboto" panose="02000000000000000000" pitchFamily="2" charset="0"/>
              </a:rPr>
              <a:t>Based on the initial calculation, we observe that </a:t>
            </a:r>
            <a:r>
              <a:rPr lang="en-US" sz="1200" b="1" dirty="0">
                <a:latin typeface="Roboto" panose="02000000000000000000" pitchFamily="2" charset="0"/>
                <a:ea typeface="Roboto" panose="02000000000000000000" pitchFamily="2" charset="0"/>
                <a:cs typeface="Roboto" panose="02000000000000000000" pitchFamily="2" charset="0"/>
              </a:rPr>
              <a:t>iPhone users slightly have larger mean number of rides.</a:t>
            </a:r>
          </a:p>
        </p:txBody>
      </p:sp>
      <p:sp>
        <p:nvSpPr>
          <p:cNvPr id="13" name="TextBox 12">
            <a:extLst>
              <a:ext uri="{FF2B5EF4-FFF2-40B4-BE49-F238E27FC236}">
                <a16:creationId xmlns:a16="http://schemas.microsoft.com/office/drawing/2014/main" id="{8FF44F90-C6AF-6888-5C5D-D0B8D4440338}"/>
              </a:ext>
            </a:extLst>
          </p:cNvPr>
          <p:cNvSpPr txBox="1"/>
          <p:nvPr/>
        </p:nvSpPr>
        <p:spPr>
          <a:xfrm>
            <a:off x="400050" y="6465553"/>
            <a:ext cx="6986402" cy="1200329"/>
          </a:xfrm>
          <a:prstGeom prst="rect">
            <a:avLst/>
          </a:prstGeom>
          <a:noFill/>
        </p:spPr>
        <p:txBody>
          <a:bodyPr wrap="square">
            <a:spAutoFit/>
          </a:bodyPr>
          <a:lstStyle/>
          <a:p>
            <a:pPr algn="just"/>
            <a:r>
              <a:rPr lang="en-US" sz="1200" dirty="0">
                <a:latin typeface="Roboto" panose="02000000000000000000" pitchFamily="2" charset="0"/>
                <a:ea typeface="Roboto" panose="02000000000000000000" pitchFamily="2" charset="0"/>
                <a:cs typeface="Roboto" panose="02000000000000000000" pitchFamily="2" charset="0"/>
              </a:rPr>
              <a:t>The p-value is greater than the significance level, therefore we fail to reject the null hypothesis. </a:t>
            </a:r>
            <a:r>
              <a:rPr lang="en-US" sz="1200" b="1" dirty="0">
                <a:latin typeface="Roboto" panose="02000000000000000000" pitchFamily="2" charset="0"/>
                <a:ea typeface="Roboto" panose="02000000000000000000" pitchFamily="2" charset="0"/>
                <a:cs typeface="Roboto" panose="02000000000000000000" pitchFamily="2" charset="0"/>
              </a:rPr>
              <a:t>There is no statistically significant difference in average amount of rides between iPhone and Android users.</a:t>
            </a:r>
          </a:p>
          <a:p>
            <a:pPr algn="just"/>
            <a:endParaRPr lang="en-US" sz="1200" b="1" dirty="0">
              <a:latin typeface="Roboto" panose="02000000000000000000" pitchFamily="2" charset="0"/>
              <a:ea typeface="Roboto" panose="02000000000000000000" pitchFamily="2" charset="0"/>
              <a:cs typeface="Roboto" panose="02000000000000000000" pitchFamily="2" charset="0"/>
            </a:endParaRPr>
          </a:p>
          <a:p>
            <a:pPr algn="just"/>
            <a:r>
              <a:rPr lang="en-US" sz="1200" b="1" dirty="0">
                <a:latin typeface="Roboto" panose="02000000000000000000" pitchFamily="2" charset="0"/>
                <a:ea typeface="Roboto" panose="02000000000000000000" pitchFamily="2" charset="0"/>
                <a:cs typeface="Roboto" panose="02000000000000000000" pitchFamily="2" charset="0"/>
              </a:rPr>
              <a:t>The average amount of rides is similar between iPhone and Android users. </a:t>
            </a:r>
          </a:p>
          <a:p>
            <a:pPr algn="just"/>
            <a:endParaRPr lang="en-US" sz="1200" b="1" dirty="0">
              <a:latin typeface="Roboto" panose="02000000000000000000" pitchFamily="2" charset="0"/>
              <a:ea typeface="Roboto" panose="02000000000000000000" pitchFamily="2" charset="0"/>
              <a:cs typeface="Roboto" panose="02000000000000000000" pitchFamily="2" charset="0"/>
            </a:endParaRPr>
          </a:p>
        </p:txBody>
      </p:sp>
      <p:sp>
        <p:nvSpPr>
          <p:cNvPr id="18" name="TextBox 17">
            <a:extLst>
              <a:ext uri="{FF2B5EF4-FFF2-40B4-BE49-F238E27FC236}">
                <a16:creationId xmlns:a16="http://schemas.microsoft.com/office/drawing/2014/main" id="{2D8225AB-0F84-9FDC-7A7C-9627C9B171A1}"/>
              </a:ext>
            </a:extLst>
          </p:cNvPr>
          <p:cNvSpPr txBox="1"/>
          <p:nvPr/>
        </p:nvSpPr>
        <p:spPr>
          <a:xfrm>
            <a:off x="400049" y="8545121"/>
            <a:ext cx="6986403" cy="646331"/>
          </a:xfrm>
          <a:prstGeom prst="rect">
            <a:avLst/>
          </a:prstGeom>
          <a:noFill/>
        </p:spPr>
        <p:txBody>
          <a:bodyPr wrap="square">
            <a:spAutoFit/>
          </a:bodyPr>
          <a:lstStyle/>
          <a:p>
            <a:pPr algn="just"/>
            <a:r>
              <a:rPr lang="en-US" sz="1200" b="1" dirty="0">
                <a:latin typeface="Roboto" panose="02000000000000000000" pitchFamily="2" charset="0"/>
                <a:ea typeface="Roboto" panose="02000000000000000000" pitchFamily="2" charset="0"/>
                <a:cs typeface="Roboto" panose="02000000000000000000" pitchFamily="2" charset="0"/>
              </a:rPr>
              <a:t>Potential next step is to explore what other factors influence the variation in the number of drives and run additional hypothesis tests to learn more about user behavior. Further, temporary changes in marketing or user interface for the Waze app may provide more data to investigate churn.*</a:t>
            </a:r>
          </a:p>
        </p:txBody>
      </p:sp>
      <p:sp>
        <p:nvSpPr>
          <p:cNvPr id="19" name="TextBox 18">
            <a:extLst>
              <a:ext uri="{FF2B5EF4-FFF2-40B4-BE49-F238E27FC236}">
                <a16:creationId xmlns:a16="http://schemas.microsoft.com/office/drawing/2014/main" id="{CFA7CC42-FAE7-96D7-1142-44DB8D49596D}"/>
              </a:ext>
            </a:extLst>
          </p:cNvPr>
          <p:cNvSpPr txBox="1"/>
          <p:nvPr/>
        </p:nvSpPr>
        <p:spPr>
          <a:xfrm>
            <a:off x="400050" y="2005631"/>
            <a:ext cx="6986402" cy="714811"/>
          </a:xfrm>
          <a:prstGeom prst="rect">
            <a:avLst/>
          </a:prstGeom>
          <a:noFill/>
        </p:spPr>
        <p:txBody>
          <a:bodyPr wrap="square" rtlCol="0">
            <a:spAutoFit/>
          </a:bodyPr>
          <a:lstStyle/>
          <a:p>
            <a:pPr marL="0" lvl="0" indent="0" algn="l" rtl="0">
              <a:lnSpc>
                <a:spcPct val="115000"/>
              </a:lnSpc>
              <a:spcBef>
                <a:spcPts val="0"/>
              </a:spcBef>
              <a:spcAft>
                <a:spcPts val="0"/>
              </a:spcAft>
              <a:buClr>
                <a:schemeClr val="dk1"/>
              </a:buClr>
              <a:buSzPts val="1100"/>
              <a:buFont typeface="Arial"/>
              <a:buNone/>
            </a:pPr>
            <a:r>
              <a:rPr lang="en-CA"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The Waze data team is currently developing a data analytics project aimed at increasing overall growth by preventing monthly user churn on the Waze app. </a:t>
            </a:r>
          </a:p>
          <a:p>
            <a:pPr marL="0" lvl="0" indent="0" algn="l" rtl="0">
              <a:lnSpc>
                <a:spcPct val="115000"/>
              </a:lnSpc>
              <a:spcBef>
                <a:spcPts val="0"/>
              </a:spcBef>
              <a:spcAft>
                <a:spcPts val="0"/>
              </a:spcAft>
              <a:buClr>
                <a:schemeClr val="dk1"/>
              </a:buClr>
              <a:buSzPts val="1100"/>
              <a:buFont typeface="Arial"/>
              <a:buNone/>
            </a:pPr>
            <a:r>
              <a:rPr lang="en-CA" sz="1200" dirty="0">
                <a:solidFill>
                  <a:schemeClr val="dk1"/>
                </a:solidFill>
                <a:latin typeface="Roboto" panose="02000000000000000000" pitchFamily="2" charset="0"/>
                <a:ea typeface="Roboto" panose="02000000000000000000" pitchFamily="2" charset="0"/>
                <a:cs typeface="Roboto" panose="02000000000000000000" pitchFamily="2" charset="0"/>
                <a:sym typeface="Roboto"/>
              </a:rPr>
              <a:t>As part of the effort to improve retention, Waze wants to learn more about users’ behavior. </a:t>
            </a:r>
            <a:endParaRPr lang="en-US" sz="1200" dirty="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latin typeface="Roboto" panose="02000000000000000000" pitchFamily="2" charset="0"/>
                <a:ea typeface="Roboto" panose="02000000000000000000" pitchFamily="2" charset="0"/>
                <a:cs typeface="Roboto" panose="02000000000000000000" pitchFamily="2" charset="0"/>
              </a:rPr>
              <a:t>User Churn Project | Regression Modeling Results </a:t>
            </a:r>
            <a:endParaRPr sz="1900" dirty="0">
              <a:solidFill>
                <a:srgbClr val="000000"/>
              </a:solidFill>
              <a:latin typeface="Roboto" panose="02000000000000000000" pitchFamily="2" charset="0"/>
              <a:ea typeface="Roboto" panose="02000000000000000000" pitchFamily="2" charset="0"/>
              <a:cs typeface="Roboto" panose="02000000000000000000" pitchFamily="2" charset="0"/>
              <a:sym typeface="Google Sans SemiBold"/>
            </a:endParaRPr>
          </a:p>
        </p:txBody>
      </p:sp>
      <p:sp>
        <p:nvSpPr>
          <p:cNvPr id="2" name="TextBox 1">
            <a:extLst>
              <a:ext uri="{FF2B5EF4-FFF2-40B4-BE49-F238E27FC236}">
                <a16:creationId xmlns:a16="http://schemas.microsoft.com/office/drawing/2014/main" id="{7AA86F23-349C-0BD5-4504-9F488FDEA60B}"/>
              </a:ext>
            </a:extLst>
          </p:cNvPr>
          <p:cNvSpPr txBox="1"/>
          <p:nvPr/>
        </p:nvSpPr>
        <p:spPr>
          <a:xfrm>
            <a:off x="352848" y="2047461"/>
            <a:ext cx="7345125" cy="600164"/>
          </a:xfrm>
          <a:prstGeom prst="rect">
            <a:avLst/>
          </a:prstGeom>
          <a:noFill/>
        </p:spPr>
        <p:txBody>
          <a:bodyPr wrap="square" rtlCol="0">
            <a:spAutoFit/>
          </a:bodyPr>
          <a:lstStyle/>
          <a:p>
            <a:r>
              <a:rPr lang="en-US" sz="1100" dirty="0">
                <a:latin typeface="Roboto" panose="02000000000000000000" pitchFamily="2" charset="0"/>
                <a:ea typeface="Roboto" panose="02000000000000000000" pitchFamily="2" charset="0"/>
                <a:cs typeface="Roboto" panose="02000000000000000000" pitchFamily="2" charset="0"/>
              </a:rPr>
              <a:t>The Waze data team wants to build a binomial logistic regression model to predict user churn because it is well=suited for modeling such binary outcomes and provides clear and interpretable results. Logistic regression can also handle imbalanced datasets well and still provide meaningful predictions to inform business decisions.</a:t>
            </a:r>
          </a:p>
        </p:txBody>
      </p:sp>
      <p:sp>
        <p:nvSpPr>
          <p:cNvPr id="4" name="TextBox 3">
            <a:extLst>
              <a:ext uri="{FF2B5EF4-FFF2-40B4-BE49-F238E27FC236}">
                <a16:creationId xmlns:a16="http://schemas.microsoft.com/office/drawing/2014/main" id="{A538C60E-1833-8599-6FDB-713BEC5D5C0F}"/>
              </a:ext>
            </a:extLst>
          </p:cNvPr>
          <p:cNvSpPr txBox="1"/>
          <p:nvPr/>
        </p:nvSpPr>
        <p:spPr>
          <a:xfrm>
            <a:off x="352848" y="3508421"/>
            <a:ext cx="5187639" cy="261610"/>
          </a:xfrm>
          <a:prstGeom prst="rect">
            <a:avLst/>
          </a:prstGeom>
          <a:noFill/>
        </p:spPr>
        <p:txBody>
          <a:bodyPr wrap="none" rtlCol="0">
            <a:spAutoFit/>
          </a:bodyPr>
          <a:lstStyle/>
          <a:p>
            <a:r>
              <a:rPr lang="en-US" sz="1100" dirty="0">
                <a:latin typeface="Roboto" panose="02000000000000000000" pitchFamily="2" charset="0"/>
                <a:ea typeface="Roboto" panose="02000000000000000000" pitchFamily="2" charset="0"/>
                <a:cs typeface="Roboto" panose="02000000000000000000" pitchFamily="2" charset="0"/>
              </a:rPr>
              <a:t>The objective is applying user data to build a binomial logistic regression model.</a:t>
            </a:r>
          </a:p>
        </p:txBody>
      </p:sp>
      <p:sp>
        <p:nvSpPr>
          <p:cNvPr id="5" name="TextBox 4">
            <a:extLst>
              <a:ext uri="{FF2B5EF4-FFF2-40B4-BE49-F238E27FC236}">
                <a16:creationId xmlns:a16="http://schemas.microsoft.com/office/drawing/2014/main" id="{42F979B1-87AA-EF04-8D4E-9998D10C6D09}"/>
              </a:ext>
            </a:extLst>
          </p:cNvPr>
          <p:cNvSpPr txBox="1"/>
          <p:nvPr/>
        </p:nvSpPr>
        <p:spPr>
          <a:xfrm>
            <a:off x="352848" y="3742614"/>
            <a:ext cx="7110500" cy="769441"/>
          </a:xfrm>
          <a:prstGeom prst="rect">
            <a:avLst/>
          </a:prstGeom>
          <a:noFill/>
        </p:spPr>
        <p:txBody>
          <a:bodyPr wrap="square" rtlCol="0">
            <a:spAutoFit/>
          </a:bodyPr>
          <a:lstStyle/>
          <a:p>
            <a:pPr marL="285750" indent="-285750">
              <a:buFont typeface="Arial" panose="020B0604020202020204" pitchFamily="34" charset="0"/>
              <a:buChar char="•"/>
            </a:pPr>
            <a:r>
              <a:rPr lang="en-US" sz="1100" dirty="0">
                <a:latin typeface="Roboto" panose="02000000000000000000" pitchFamily="2" charset="0"/>
                <a:ea typeface="Roboto" panose="02000000000000000000" pitchFamily="2" charset="0"/>
                <a:cs typeface="Roboto" panose="02000000000000000000" pitchFamily="2" charset="0"/>
              </a:rPr>
              <a:t>Create features </a:t>
            </a:r>
            <a:r>
              <a:rPr lang="en-US" sz="1100" b="1" dirty="0" err="1">
                <a:latin typeface="Roboto" panose="02000000000000000000" pitchFamily="2" charset="0"/>
                <a:ea typeface="Roboto" panose="02000000000000000000" pitchFamily="2" charset="0"/>
                <a:cs typeface="Roboto" panose="02000000000000000000" pitchFamily="2" charset="0"/>
              </a:rPr>
              <a:t>km_per_driving_day</a:t>
            </a:r>
            <a:r>
              <a:rPr lang="en-US" sz="1100" b="1" dirty="0">
                <a:latin typeface="Roboto" panose="02000000000000000000" pitchFamily="2" charset="0"/>
                <a:ea typeface="Roboto" panose="02000000000000000000" pitchFamily="2" charset="0"/>
                <a:cs typeface="Roboto" panose="02000000000000000000" pitchFamily="2" charset="0"/>
              </a:rPr>
              <a:t> </a:t>
            </a:r>
            <a:r>
              <a:rPr lang="en-US" sz="1100" dirty="0">
                <a:latin typeface="Roboto" panose="02000000000000000000" pitchFamily="2" charset="0"/>
                <a:ea typeface="Roboto" panose="02000000000000000000" pitchFamily="2" charset="0"/>
                <a:cs typeface="Roboto" panose="02000000000000000000" pitchFamily="2" charset="0"/>
              </a:rPr>
              <a:t> and </a:t>
            </a:r>
            <a:r>
              <a:rPr lang="en-US" sz="1100" b="1" u="sng" dirty="0" err="1">
                <a:latin typeface="Roboto" panose="02000000000000000000" pitchFamily="2" charset="0"/>
                <a:ea typeface="Roboto" panose="02000000000000000000" pitchFamily="2" charset="0"/>
                <a:cs typeface="Roboto" panose="02000000000000000000" pitchFamily="2" charset="0"/>
              </a:rPr>
              <a:t>professional_driver</a:t>
            </a:r>
            <a:endParaRPr lang="en-US" sz="1100" b="1" u="sng" dirty="0">
              <a:latin typeface="Roboto" panose="02000000000000000000" pitchFamily="2" charset="0"/>
              <a:ea typeface="Roboto" panose="02000000000000000000" pitchFamily="2" charset="0"/>
              <a:cs typeface="Roboto" panose="02000000000000000000" pitchFamily="2" charset="0"/>
            </a:endParaRPr>
          </a:p>
          <a:p>
            <a:pPr marL="285750" indent="-285750">
              <a:buFont typeface="Arial" panose="020B0604020202020204" pitchFamily="34" charset="0"/>
              <a:buChar char="•"/>
            </a:pPr>
            <a:r>
              <a:rPr lang="en-CA" sz="1100" dirty="0">
                <a:latin typeface="Roboto" panose="02000000000000000000" pitchFamily="2" charset="0"/>
                <a:ea typeface="Roboto" panose="02000000000000000000" pitchFamily="2" charset="0"/>
                <a:cs typeface="Roboto" panose="02000000000000000000" pitchFamily="2" charset="0"/>
              </a:rPr>
              <a:t>Encode categorical variables </a:t>
            </a:r>
            <a:r>
              <a:rPr lang="en-CA" sz="1100" b="1" u="sng" dirty="0">
                <a:latin typeface="Roboto" panose="02000000000000000000" pitchFamily="2" charset="0"/>
                <a:ea typeface="Roboto" panose="02000000000000000000" pitchFamily="2" charset="0"/>
                <a:cs typeface="Roboto" panose="02000000000000000000" pitchFamily="2" charset="0"/>
              </a:rPr>
              <a:t>label</a:t>
            </a:r>
            <a:r>
              <a:rPr lang="en-CA" sz="1100" dirty="0">
                <a:latin typeface="Roboto" panose="02000000000000000000" pitchFamily="2" charset="0"/>
                <a:ea typeface="Roboto" panose="02000000000000000000" pitchFamily="2" charset="0"/>
                <a:cs typeface="Roboto" panose="02000000000000000000" pitchFamily="2" charset="0"/>
              </a:rPr>
              <a:t> and </a:t>
            </a:r>
            <a:r>
              <a:rPr lang="en-CA" sz="1100" b="1" u="sng" dirty="0">
                <a:latin typeface="Roboto" panose="02000000000000000000" pitchFamily="2" charset="0"/>
                <a:ea typeface="Roboto" panose="02000000000000000000" pitchFamily="2" charset="0"/>
                <a:cs typeface="Roboto" panose="02000000000000000000" pitchFamily="2" charset="0"/>
              </a:rPr>
              <a:t>device</a:t>
            </a:r>
          </a:p>
          <a:p>
            <a:pPr marL="285750" indent="-285750">
              <a:buFont typeface="Arial" panose="020B0604020202020204" pitchFamily="34" charset="0"/>
              <a:buChar char="•"/>
            </a:pPr>
            <a:r>
              <a:rPr lang="en-CA" sz="1100" dirty="0">
                <a:latin typeface="Roboto" panose="02000000000000000000" pitchFamily="2" charset="0"/>
                <a:ea typeface="Roboto" panose="02000000000000000000" pitchFamily="2" charset="0"/>
                <a:cs typeface="Roboto" panose="02000000000000000000" pitchFamily="2" charset="0"/>
              </a:rPr>
              <a:t>Assess features for multicollinearity. </a:t>
            </a:r>
          </a:p>
          <a:p>
            <a:pPr marL="285750" indent="-285750">
              <a:buFont typeface="Arial" panose="020B0604020202020204" pitchFamily="34" charset="0"/>
              <a:buChar char="•"/>
            </a:pPr>
            <a:r>
              <a:rPr lang="en-CA" sz="1100" dirty="0">
                <a:latin typeface="Roboto" panose="02000000000000000000" pitchFamily="2" charset="0"/>
                <a:ea typeface="Roboto" panose="02000000000000000000" pitchFamily="2" charset="0"/>
                <a:cs typeface="Roboto" panose="02000000000000000000" pitchFamily="2" charset="0"/>
              </a:rPr>
              <a:t>Build the regression model.</a:t>
            </a:r>
            <a:endParaRPr lang="en-US" sz="1100" dirty="0">
              <a:latin typeface="Roboto" panose="02000000000000000000" pitchFamily="2" charset="0"/>
              <a:ea typeface="Roboto" panose="02000000000000000000" pitchFamily="2" charset="0"/>
              <a:cs typeface="Roboto" panose="02000000000000000000" pitchFamily="2" charset="0"/>
            </a:endParaRPr>
          </a:p>
        </p:txBody>
      </p:sp>
      <p:pic>
        <p:nvPicPr>
          <p:cNvPr id="6" name="Picture 5">
            <a:extLst>
              <a:ext uri="{FF2B5EF4-FFF2-40B4-BE49-F238E27FC236}">
                <a16:creationId xmlns:a16="http://schemas.microsoft.com/office/drawing/2014/main" id="{70A285F1-19F1-2EE3-BE3F-C3B033E155EA}"/>
              </a:ext>
            </a:extLst>
          </p:cNvPr>
          <p:cNvPicPr>
            <a:picLocks noChangeAspect="1"/>
          </p:cNvPicPr>
          <p:nvPr/>
        </p:nvPicPr>
        <p:blipFill>
          <a:blip r:embed="rId3"/>
          <a:stretch>
            <a:fillRect/>
          </a:stretch>
        </p:blipFill>
        <p:spPr>
          <a:xfrm>
            <a:off x="352848" y="5304512"/>
            <a:ext cx="3096656" cy="2292218"/>
          </a:xfrm>
          <a:prstGeom prst="rect">
            <a:avLst/>
          </a:prstGeom>
        </p:spPr>
      </p:pic>
      <p:sp>
        <p:nvSpPr>
          <p:cNvPr id="9" name="TextBox 8">
            <a:extLst>
              <a:ext uri="{FF2B5EF4-FFF2-40B4-BE49-F238E27FC236}">
                <a16:creationId xmlns:a16="http://schemas.microsoft.com/office/drawing/2014/main" id="{6D389973-ECA0-2035-88EF-ECAC21B0B2F4}"/>
              </a:ext>
            </a:extLst>
          </p:cNvPr>
          <p:cNvSpPr txBox="1"/>
          <p:nvPr/>
        </p:nvSpPr>
        <p:spPr>
          <a:xfrm>
            <a:off x="3449504" y="5219609"/>
            <a:ext cx="4248469" cy="3139321"/>
          </a:xfrm>
          <a:prstGeom prst="rect">
            <a:avLst/>
          </a:prstGeom>
          <a:noFill/>
        </p:spPr>
        <p:txBody>
          <a:bodyPr wrap="square" rtlCol="0">
            <a:spAutoFit/>
          </a:bodyPr>
          <a:lstStyle/>
          <a:p>
            <a:r>
              <a:rPr lang="en-CA" sz="1100" dirty="0">
                <a:latin typeface="Roboto" panose="02000000000000000000" pitchFamily="2" charset="0"/>
                <a:ea typeface="Roboto" panose="02000000000000000000" pitchFamily="2" charset="0"/>
                <a:cs typeface="Roboto" panose="02000000000000000000" pitchFamily="2" charset="0"/>
                <a:sym typeface="Roboto"/>
              </a:rPr>
              <a:t>The efficacy of a binomial logistic regression model is determined by accuracy, precision, and recall scores; in particular, </a:t>
            </a:r>
            <a:r>
              <a:rPr lang="en-CA" sz="1100" b="1" dirty="0">
                <a:latin typeface="Roboto" panose="02000000000000000000" pitchFamily="2" charset="0"/>
                <a:ea typeface="Roboto" panose="02000000000000000000" pitchFamily="2" charset="0"/>
                <a:cs typeface="Roboto" panose="02000000000000000000" pitchFamily="2" charset="0"/>
                <a:sym typeface="Roboto"/>
              </a:rPr>
              <a:t>recall is essential to this model as it shows the number of churned users. </a:t>
            </a:r>
          </a:p>
          <a:p>
            <a:endParaRPr lang="en-CA" sz="1100" b="1" dirty="0">
              <a:latin typeface="Roboto" panose="02000000000000000000" pitchFamily="2" charset="0"/>
              <a:ea typeface="Roboto" panose="02000000000000000000" pitchFamily="2" charset="0"/>
              <a:cs typeface="Roboto" panose="02000000000000000000" pitchFamily="2" charset="0"/>
              <a:sym typeface="Roboto"/>
            </a:endParaRPr>
          </a:p>
          <a:p>
            <a:r>
              <a:rPr lang="en-US" sz="1100" b="1" dirty="0">
                <a:latin typeface="Roboto" panose="02000000000000000000" pitchFamily="2" charset="0"/>
                <a:ea typeface="Roboto" panose="02000000000000000000" pitchFamily="2" charset="0"/>
                <a:cs typeface="Roboto" panose="02000000000000000000" pitchFamily="2" charset="0"/>
              </a:rPr>
              <a:t>The precision score was 52% which is mediocre however, the recall score was 9%</a:t>
            </a:r>
            <a:r>
              <a:rPr lang="en-US" sz="1100" dirty="0">
                <a:latin typeface="Roboto" panose="02000000000000000000" pitchFamily="2" charset="0"/>
                <a:ea typeface="Roboto" panose="02000000000000000000" pitchFamily="2" charset="0"/>
                <a:cs typeface="Roboto" panose="02000000000000000000" pitchFamily="2" charset="0"/>
              </a:rPr>
              <a:t> which indicates that the model fails to capture churned users. This means that model makes a lot of false negative predictions and fails to identify churned users.</a:t>
            </a:r>
          </a:p>
          <a:p>
            <a:endParaRPr lang="en-US" sz="1100" dirty="0">
              <a:latin typeface="Roboto" panose="02000000000000000000" pitchFamily="2" charset="0"/>
              <a:ea typeface="Roboto" panose="02000000000000000000" pitchFamily="2" charset="0"/>
              <a:cs typeface="Roboto" panose="02000000000000000000" pitchFamily="2" charset="0"/>
            </a:endParaRPr>
          </a:p>
          <a:p>
            <a:r>
              <a:rPr lang="en-US" sz="1100" b="1" dirty="0">
                <a:latin typeface="Roboto" panose="02000000000000000000" pitchFamily="2" charset="0"/>
                <a:ea typeface="Roboto" panose="02000000000000000000" pitchFamily="2" charset="0"/>
                <a:cs typeface="Roboto" panose="02000000000000000000" pitchFamily="2" charset="0"/>
              </a:rPr>
              <a:t>‘</a:t>
            </a:r>
            <a:r>
              <a:rPr lang="en-US" sz="1100" b="1" dirty="0" err="1">
                <a:latin typeface="Roboto" panose="02000000000000000000" pitchFamily="2" charset="0"/>
                <a:ea typeface="Roboto" panose="02000000000000000000" pitchFamily="2" charset="0"/>
                <a:cs typeface="Roboto" panose="02000000000000000000" pitchFamily="2" charset="0"/>
              </a:rPr>
              <a:t>activity_days</a:t>
            </a:r>
            <a:r>
              <a:rPr lang="en-US" sz="1100" b="1" dirty="0">
                <a:latin typeface="Roboto" panose="02000000000000000000" pitchFamily="2" charset="0"/>
                <a:ea typeface="Roboto" panose="02000000000000000000" pitchFamily="2" charset="0"/>
                <a:cs typeface="Roboto" panose="02000000000000000000" pitchFamily="2" charset="0"/>
              </a:rPr>
              <a:t>’ </a:t>
            </a:r>
            <a:r>
              <a:rPr lang="en-US" sz="1100" dirty="0">
                <a:latin typeface="Roboto" panose="02000000000000000000" pitchFamily="2" charset="0"/>
                <a:ea typeface="Roboto" panose="02000000000000000000" pitchFamily="2" charset="0"/>
                <a:cs typeface="Roboto" panose="02000000000000000000" pitchFamily="2" charset="0"/>
              </a:rPr>
              <a:t>was the most important feature of the dataset, and it had a negative correlation between user churn.</a:t>
            </a:r>
          </a:p>
          <a:p>
            <a:r>
              <a:rPr lang="en-CA" sz="1100" dirty="0">
                <a:latin typeface="Roboto"/>
                <a:ea typeface="Roboto"/>
                <a:cs typeface="Roboto"/>
                <a:sym typeface="Roboto"/>
              </a:rPr>
              <a:t>In previous EDA, user churn rate increased as the values in </a:t>
            </a:r>
            <a:r>
              <a:rPr lang="en-CA" sz="1100" dirty="0" err="1">
                <a:latin typeface="Roboto"/>
                <a:ea typeface="Roboto"/>
                <a:cs typeface="Roboto"/>
                <a:sym typeface="Roboto"/>
              </a:rPr>
              <a:t>km_per_driving_day</a:t>
            </a:r>
            <a:r>
              <a:rPr lang="en-CA" sz="1100" dirty="0">
                <a:latin typeface="Roboto"/>
                <a:ea typeface="Roboto"/>
                <a:cs typeface="Roboto"/>
                <a:sym typeface="Roboto"/>
              </a:rPr>
              <a:t> increased. </a:t>
            </a:r>
            <a:r>
              <a:rPr lang="en-CA" sz="1100" b="1" dirty="0">
                <a:latin typeface="Roboto"/>
                <a:ea typeface="Roboto"/>
                <a:cs typeface="Roboto"/>
                <a:sym typeface="Roboto"/>
              </a:rPr>
              <a:t>In the model,</a:t>
            </a:r>
            <a:r>
              <a:rPr lang="en-CA" sz="1100" b="1" dirty="0">
                <a:solidFill>
                  <a:schemeClr val="dk1"/>
                </a:solidFill>
                <a:latin typeface="Roboto"/>
                <a:ea typeface="Roboto"/>
                <a:cs typeface="Roboto"/>
                <a:sym typeface="Roboto"/>
              </a:rPr>
              <a:t> distance driven per day</a:t>
            </a:r>
            <a:r>
              <a:rPr lang="en-CA" sz="1100" b="1" dirty="0">
                <a:latin typeface="Roboto"/>
                <a:ea typeface="Roboto"/>
                <a:cs typeface="Roboto"/>
                <a:sym typeface="Roboto"/>
              </a:rPr>
              <a:t> was the second-least-important variable.</a:t>
            </a:r>
          </a:p>
          <a:p>
            <a:endParaRPr lang="en-US" sz="1100" b="1" dirty="0">
              <a:latin typeface="Roboto" panose="02000000000000000000" pitchFamily="2" charset="0"/>
              <a:ea typeface="Roboto" panose="02000000000000000000" pitchFamily="2" charset="0"/>
              <a:cs typeface="Roboto" panose="02000000000000000000" pitchFamily="2" charset="0"/>
            </a:endParaRPr>
          </a:p>
          <a:p>
            <a:br>
              <a:rPr lang="en-US" sz="1100" dirty="0">
                <a:latin typeface="Roboto" panose="02000000000000000000" pitchFamily="2" charset="0"/>
                <a:ea typeface="Roboto" panose="02000000000000000000" pitchFamily="2" charset="0"/>
                <a:cs typeface="Roboto" panose="02000000000000000000" pitchFamily="2" charset="0"/>
              </a:rPr>
            </a:br>
            <a:endParaRPr lang="en-US" sz="1100" dirty="0">
              <a:latin typeface="Roboto" panose="02000000000000000000" pitchFamily="2" charset="0"/>
              <a:ea typeface="Roboto" panose="02000000000000000000" pitchFamily="2" charset="0"/>
              <a:cs typeface="Roboto" panose="02000000000000000000" pitchFamily="2" charset="0"/>
            </a:endParaRPr>
          </a:p>
        </p:txBody>
      </p:sp>
      <p:sp>
        <p:nvSpPr>
          <p:cNvPr id="12" name="TextBox 11">
            <a:extLst>
              <a:ext uri="{FF2B5EF4-FFF2-40B4-BE49-F238E27FC236}">
                <a16:creationId xmlns:a16="http://schemas.microsoft.com/office/drawing/2014/main" id="{652ECD1C-902C-E342-F630-9CE9EC6083B6}"/>
              </a:ext>
            </a:extLst>
          </p:cNvPr>
          <p:cNvSpPr txBox="1"/>
          <p:nvPr/>
        </p:nvSpPr>
        <p:spPr>
          <a:xfrm>
            <a:off x="352848" y="8538007"/>
            <a:ext cx="7345125" cy="769441"/>
          </a:xfrm>
          <a:prstGeom prst="rect">
            <a:avLst/>
          </a:prstGeom>
          <a:noFill/>
        </p:spPr>
        <p:txBody>
          <a:bodyPr wrap="square" rtlCol="0">
            <a:spAutoFit/>
          </a:bodyPr>
          <a:lstStyle/>
          <a:p>
            <a:r>
              <a:rPr lang="en-CA" sz="1100" b="1" i="0" u="none" strike="noStrike" dirty="0">
                <a:solidFill>
                  <a:schemeClr val="tx1"/>
                </a:solidFill>
                <a:effectLst/>
                <a:latin typeface="Roboto" panose="02000000000000000000" pitchFamily="2" charset="0"/>
                <a:ea typeface="Roboto" panose="02000000000000000000" pitchFamily="2" charset="0"/>
                <a:cs typeface="Roboto" panose="02000000000000000000" pitchFamily="2" charset="0"/>
              </a:rPr>
              <a:t>While this model may not be suitable for making critical business decisions, it provides valuable insights. It highlights the importance of acquiring additional data (features) that show correlation with user churn. Furthermore, it suggests a potential need to refine the user profile that Waze aims to engage with, aligning with their goal of enhancing overall growth by mitigating monthly user churn on the app.</a:t>
            </a:r>
            <a:endParaRPr lang="en-US" sz="1100" b="1"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8"/>
          <p:cNvSpPr txBox="1"/>
          <p:nvPr/>
        </p:nvSpPr>
        <p:spPr>
          <a:xfrm>
            <a:off x="343700" y="588225"/>
            <a:ext cx="7290900" cy="386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600" b="1">
                <a:solidFill>
                  <a:srgbClr val="000000"/>
                </a:solidFill>
                <a:latin typeface="Google Sans SemiBold"/>
                <a:ea typeface="Google Sans SemiBold"/>
                <a:cs typeface="Google Sans SemiBold"/>
                <a:sym typeface="Google Sans SemiBold"/>
              </a:rPr>
              <a:t>User Churn Project | </a:t>
            </a:r>
            <a:r>
              <a:rPr lang="en" sz="1600" b="1">
                <a:latin typeface="Google Sans SemiBold"/>
                <a:ea typeface="Google Sans SemiBold"/>
                <a:cs typeface="Google Sans SemiBold"/>
                <a:sym typeface="Google Sans SemiBold"/>
              </a:rPr>
              <a:t>ML Model Results </a:t>
            </a:r>
            <a:r>
              <a:rPr lang="en" sz="1600" b="1">
                <a:solidFill>
                  <a:srgbClr val="000000"/>
                </a:solidFill>
                <a:latin typeface="Google Sans SemiBold"/>
                <a:ea typeface="Google Sans SemiBold"/>
                <a:cs typeface="Google Sans SemiBold"/>
                <a:sym typeface="Google Sans SemiBold"/>
              </a:rPr>
              <a:t> </a:t>
            </a:r>
            <a:endParaRPr sz="2100">
              <a:solidFill>
                <a:srgbClr val="000000"/>
              </a:solidFill>
              <a:latin typeface="Google Sans SemiBold"/>
              <a:ea typeface="Google Sans SemiBold"/>
              <a:cs typeface="Google Sans SemiBold"/>
              <a:sym typeface="Google Sans SemiBold"/>
            </a:endParaRPr>
          </a:p>
        </p:txBody>
      </p:sp>
      <p:sp>
        <p:nvSpPr>
          <p:cNvPr id="152" name="Google Shape;152;p8"/>
          <p:cNvSpPr txBox="1"/>
          <p:nvPr/>
        </p:nvSpPr>
        <p:spPr>
          <a:xfrm>
            <a:off x="367762" y="1954175"/>
            <a:ext cx="2419125" cy="174198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rgbClr val="000000"/>
              </a:buClr>
              <a:buSzPts val="1100"/>
              <a:buFont typeface="Arial"/>
              <a:buNone/>
            </a:pPr>
            <a:r>
              <a:rPr lang="en-CA" sz="1100" dirty="0">
                <a:solidFill>
                  <a:srgbClr val="000000"/>
                </a:solidFill>
                <a:latin typeface="Roboto"/>
                <a:ea typeface="Roboto"/>
                <a:cs typeface="Roboto"/>
                <a:sym typeface="Roboto"/>
              </a:rPr>
              <a:t>The Waze data team is working on a project to reduce monthly user churn on the app. The goal is to develop a machine learning model predicting user churn. This report summarizes key insights from Milestone 6, which could impact future project development.</a:t>
            </a:r>
            <a:endParaRPr sz="1100" dirty="0">
              <a:solidFill>
                <a:srgbClr val="000000"/>
              </a:solidFill>
              <a:latin typeface="Roboto"/>
              <a:ea typeface="Roboto"/>
              <a:cs typeface="Roboto"/>
              <a:sym typeface="Roboto"/>
            </a:endParaRPr>
          </a:p>
        </p:txBody>
      </p:sp>
      <p:sp>
        <p:nvSpPr>
          <p:cNvPr id="153" name="Google Shape;153;p8"/>
          <p:cNvSpPr txBox="1"/>
          <p:nvPr/>
        </p:nvSpPr>
        <p:spPr>
          <a:xfrm>
            <a:off x="3185474" y="1954175"/>
            <a:ext cx="4449126" cy="1708130"/>
          </a:xfrm>
          <a:prstGeom prst="rect">
            <a:avLst/>
          </a:prstGeom>
          <a:noFill/>
          <a:ln>
            <a:noFill/>
          </a:ln>
        </p:spPr>
        <p:txBody>
          <a:bodyPr spcFirstLastPara="1" wrap="square" lIns="91425" tIns="91425" rIns="91425" bIns="91425" anchor="t" anchorCtr="0">
            <a:spAutoFit/>
          </a:bodyPr>
          <a:lstStyle/>
          <a:p>
            <a:pPr marL="0" lvl="0" indent="-184150" algn="l" rtl="0">
              <a:spcBef>
                <a:spcPts val="0"/>
              </a:spcBef>
              <a:spcAft>
                <a:spcPts val="0"/>
              </a:spcAft>
              <a:buClr>
                <a:schemeClr val="dk1"/>
              </a:buClr>
              <a:buSzPts val="1100"/>
              <a:buFont typeface="Roboto"/>
              <a:buChar char="●"/>
            </a:pPr>
            <a:r>
              <a:rPr lang="en-CA" sz="1100" dirty="0">
                <a:solidFill>
                  <a:schemeClr val="dk1"/>
                </a:solidFill>
                <a:highlight>
                  <a:srgbClr val="FFFFFF"/>
                </a:highlight>
                <a:latin typeface="Roboto"/>
                <a:ea typeface="Roboto"/>
                <a:cs typeface="Roboto"/>
                <a:sym typeface="Roboto"/>
              </a:rPr>
              <a:t>To enhance predictive power, the Waze data team created and compared two models – </a:t>
            </a:r>
            <a:r>
              <a:rPr lang="en-CA" sz="1100" b="1" dirty="0">
                <a:solidFill>
                  <a:schemeClr val="dk1"/>
                </a:solidFill>
                <a:highlight>
                  <a:srgbClr val="FFFFFF"/>
                </a:highlight>
                <a:latin typeface="Roboto"/>
                <a:ea typeface="Roboto"/>
                <a:cs typeface="Roboto"/>
                <a:sym typeface="Roboto"/>
              </a:rPr>
              <a:t>random forest and </a:t>
            </a:r>
            <a:r>
              <a:rPr lang="en-CA" sz="1100" b="1" dirty="0" err="1">
                <a:solidFill>
                  <a:schemeClr val="dk1"/>
                </a:solidFill>
                <a:highlight>
                  <a:srgbClr val="FFFFFF"/>
                </a:highlight>
                <a:latin typeface="Roboto"/>
                <a:ea typeface="Roboto"/>
                <a:cs typeface="Roboto"/>
                <a:sym typeface="Roboto"/>
              </a:rPr>
              <a:t>XGBoost</a:t>
            </a:r>
            <a:r>
              <a:rPr lang="en-CA" sz="1100" b="1" dirty="0">
                <a:solidFill>
                  <a:schemeClr val="dk1"/>
                </a:solidFill>
                <a:highlight>
                  <a:srgbClr val="FFFFFF"/>
                </a:highlight>
                <a:latin typeface="Roboto"/>
                <a:ea typeface="Roboto"/>
                <a:cs typeface="Roboto"/>
                <a:sym typeface="Roboto"/>
              </a:rPr>
              <a:t>. The dataset was strategically divided into training, validation, and test sets. </a:t>
            </a:r>
            <a:r>
              <a:rPr lang="en-CA" sz="1100" dirty="0">
                <a:solidFill>
                  <a:schemeClr val="dk1"/>
                </a:solidFill>
                <a:highlight>
                  <a:srgbClr val="FFFFFF"/>
                </a:highlight>
                <a:latin typeface="Roboto"/>
                <a:ea typeface="Roboto"/>
                <a:cs typeface="Roboto"/>
                <a:sym typeface="Roboto"/>
              </a:rPr>
              <a:t>Although the three-way split reduces the amount of data for model training compared to a two-way split, it allows for effective model selection on a separate validation set. This approach ensures that the champion model, identified through validation, is independently tested on the dedicated test set, providing a more robust estimate of future performance compared to a two-way split.</a:t>
            </a:r>
            <a:endParaRPr sz="1100" dirty="0">
              <a:solidFill>
                <a:schemeClr val="dk1"/>
              </a:solidFill>
              <a:latin typeface="Roboto"/>
              <a:ea typeface="Roboto"/>
              <a:cs typeface="Roboto"/>
              <a:sym typeface="Roboto"/>
            </a:endParaRPr>
          </a:p>
        </p:txBody>
      </p:sp>
      <p:sp>
        <p:nvSpPr>
          <p:cNvPr id="155" name="Google Shape;155;p8"/>
          <p:cNvSpPr txBox="1"/>
          <p:nvPr/>
        </p:nvSpPr>
        <p:spPr>
          <a:xfrm>
            <a:off x="3185474" y="7305083"/>
            <a:ext cx="4449126" cy="2723792"/>
          </a:xfrm>
          <a:prstGeom prst="rect">
            <a:avLst/>
          </a:prstGeom>
          <a:noFill/>
          <a:ln>
            <a:noFill/>
          </a:ln>
        </p:spPr>
        <p:txBody>
          <a:bodyPr spcFirstLastPara="1" wrap="square" lIns="91425" tIns="91425" rIns="91425" bIns="91425" anchor="t" anchorCtr="0">
            <a:spAutoFit/>
          </a:bodyPr>
          <a:lstStyle/>
          <a:p>
            <a:pPr marL="0" lvl="0" indent="-184150" algn="l" rtl="0">
              <a:spcBef>
                <a:spcPts val="0"/>
              </a:spcBef>
              <a:spcAft>
                <a:spcPts val="0"/>
              </a:spcAft>
              <a:buSzPts val="1100"/>
              <a:buFont typeface="Roboto"/>
              <a:buChar char="●"/>
            </a:pPr>
            <a:r>
              <a:rPr lang="en-CA" sz="1100" dirty="0">
                <a:latin typeface="Roboto"/>
                <a:ea typeface="Roboto"/>
                <a:cs typeface="Roboto"/>
                <a:sym typeface="Roboto"/>
              </a:rPr>
              <a:t>In the third milestone, engineered features, including km_per_hour, percent_sessions_in_last_month, total_sessions_per_day, percent_of_drives_to_favorite, km_per_drive, and km_per_driving_day, were instrumental, constituting six of the top 10 features.</a:t>
            </a:r>
          </a:p>
          <a:p>
            <a:pPr marL="0" lvl="0" indent="-184150" algn="l" rtl="0">
              <a:spcBef>
                <a:spcPts val="0"/>
              </a:spcBef>
              <a:spcAft>
                <a:spcPts val="0"/>
              </a:spcAft>
              <a:buSzPts val="1100"/>
              <a:buFont typeface="Roboto"/>
              <a:buChar char="●"/>
            </a:pPr>
            <a:endParaRPr lang="en-CA" sz="1100" dirty="0">
              <a:latin typeface="Roboto"/>
              <a:ea typeface="Roboto"/>
              <a:cs typeface="Roboto"/>
              <a:sym typeface="Roboto"/>
            </a:endParaRPr>
          </a:p>
          <a:p>
            <a:pPr marL="0" lvl="0" indent="-184150" algn="l" rtl="0">
              <a:spcBef>
                <a:spcPts val="0"/>
              </a:spcBef>
              <a:spcAft>
                <a:spcPts val="0"/>
              </a:spcAft>
              <a:buSzPts val="1100"/>
              <a:buFont typeface="Roboto"/>
              <a:buChar char="●"/>
            </a:pPr>
            <a:r>
              <a:rPr lang="en-CA" sz="1100" dirty="0">
                <a:latin typeface="Roboto"/>
                <a:ea typeface="Roboto"/>
                <a:cs typeface="Roboto"/>
                <a:sym typeface="Roboto"/>
              </a:rPr>
              <a:t>The </a:t>
            </a:r>
            <a:r>
              <a:rPr lang="en-CA" sz="1100" dirty="0" err="1">
                <a:latin typeface="Roboto"/>
                <a:ea typeface="Roboto"/>
                <a:cs typeface="Roboto"/>
                <a:sym typeface="Roboto"/>
              </a:rPr>
              <a:t>XGBoost</a:t>
            </a:r>
            <a:r>
              <a:rPr lang="en-CA" sz="1100" dirty="0">
                <a:latin typeface="Roboto"/>
                <a:ea typeface="Roboto"/>
                <a:cs typeface="Roboto"/>
                <a:sym typeface="Roboto"/>
              </a:rPr>
              <a:t> model outperformed the random forest model, showcasing a notable improvement in the recall score to 17%, nearly double that of the logistic regression model in Milestone 5. Despite maintaining similar levels of accuracy and precision, these ensemble models proved more valuable, requiring less data preprocessing.</a:t>
            </a:r>
          </a:p>
          <a:p>
            <a:pPr marL="0" lvl="0" indent="-184150" algn="l" rtl="0">
              <a:spcBef>
                <a:spcPts val="0"/>
              </a:spcBef>
              <a:spcAft>
                <a:spcPts val="0"/>
              </a:spcAft>
              <a:buSzPts val="1100"/>
              <a:buFont typeface="Roboto"/>
              <a:buChar char="●"/>
            </a:pPr>
            <a:endParaRPr lang="en-CA" sz="1100" dirty="0">
              <a:latin typeface="Roboto"/>
              <a:ea typeface="Roboto"/>
              <a:cs typeface="Roboto"/>
              <a:sym typeface="Roboto"/>
            </a:endParaRPr>
          </a:p>
          <a:p>
            <a:pPr marL="0" lvl="0" indent="-184150" algn="l" rtl="0">
              <a:spcBef>
                <a:spcPts val="0"/>
              </a:spcBef>
              <a:spcAft>
                <a:spcPts val="0"/>
              </a:spcAft>
              <a:buSzPts val="1100"/>
              <a:buFont typeface="Roboto"/>
              <a:buChar char="●"/>
            </a:pPr>
            <a:r>
              <a:rPr lang="en-CA" sz="1100" dirty="0">
                <a:latin typeface="Roboto"/>
                <a:ea typeface="Roboto"/>
                <a:cs typeface="Roboto"/>
                <a:sym typeface="Roboto"/>
              </a:rPr>
              <a:t>However, the complexity of tree-based models makes their predictions harder to interpret compared to singular logistic regression models.</a:t>
            </a:r>
            <a:endParaRPr sz="1100" dirty="0">
              <a:latin typeface="Roboto"/>
              <a:ea typeface="Roboto"/>
              <a:cs typeface="Roboto"/>
              <a:sym typeface="Roboto"/>
            </a:endParaRPr>
          </a:p>
        </p:txBody>
      </p:sp>
      <p:sp>
        <p:nvSpPr>
          <p:cNvPr id="156" name="Google Shape;156;p8"/>
          <p:cNvSpPr txBox="1"/>
          <p:nvPr/>
        </p:nvSpPr>
        <p:spPr>
          <a:xfrm>
            <a:off x="102487" y="5400678"/>
            <a:ext cx="2923412" cy="4247286"/>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rgbClr val="000000"/>
              </a:buClr>
              <a:buSzPts val="1100"/>
              <a:buFont typeface="Roboto"/>
              <a:buChar char="➔"/>
            </a:pPr>
            <a:r>
              <a:rPr lang="en-CA" sz="1100" b="1" dirty="0">
                <a:latin typeface="Roboto"/>
                <a:ea typeface="Roboto"/>
                <a:cs typeface="Roboto"/>
                <a:sym typeface="Roboto"/>
              </a:rPr>
              <a:t>The machine learning models developed in Milestone 6 have brought to light a significant requirement for additional data to markedly improve the accuracy of predicting user churn within the Waze app.</a:t>
            </a:r>
          </a:p>
          <a:p>
            <a:pPr marL="285750" lvl="0" indent="-184150" algn="l" rtl="0">
              <a:spcBef>
                <a:spcPts val="0"/>
              </a:spcBef>
              <a:spcAft>
                <a:spcPts val="0"/>
              </a:spcAft>
              <a:buClr>
                <a:srgbClr val="000000"/>
              </a:buClr>
              <a:buSzPts val="1100"/>
              <a:buFont typeface="Roboto"/>
              <a:buChar char="➔"/>
            </a:pPr>
            <a:r>
              <a:rPr lang="en-CA" sz="1100" b="1" dirty="0">
                <a:latin typeface="Roboto"/>
                <a:ea typeface="Roboto"/>
                <a:cs typeface="Roboto"/>
                <a:sym typeface="Roboto"/>
              </a:rPr>
              <a:t>Notably, the current dataset exhibits limitations that hinder consistent churn prediction, emphasizing the importance of incorporating drive-level information, more detailed insights into user interactions (such as reporting road hazards), and obtaining monthly counts of unique starting and ending locations for each driver.</a:t>
            </a:r>
          </a:p>
          <a:p>
            <a:pPr marL="285750" lvl="0" indent="-184150" algn="l" rtl="0">
              <a:spcBef>
                <a:spcPts val="0"/>
              </a:spcBef>
              <a:spcAft>
                <a:spcPts val="0"/>
              </a:spcAft>
              <a:buClr>
                <a:srgbClr val="000000"/>
              </a:buClr>
              <a:buSzPts val="1100"/>
              <a:buFont typeface="Roboto"/>
              <a:buChar char="➔"/>
            </a:pPr>
            <a:r>
              <a:rPr lang="en-CA" sz="1100" b="1" dirty="0">
                <a:latin typeface="Roboto"/>
                <a:ea typeface="Roboto"/>
                <a:cs typeface="Roboto"/>
                <a:sym typeface="Roboto"/>
              </a:rPr>
              <a:t>Given the proven effectiveness of engineered features in elevating the performance of machine learning models, the Waze team suggests undertaking a second iteration of the User Churn Project. This iteration aims to integrate the recommended additional data elements and further refine the modeling approach.</a:t>
            </a:r>
            <a:endParaRPr sz="1100" b="1" dirty="0">
              <a:latin typeface="Roboto"/>
              <a:ea typeface="Roboto"/>
              <a:cs typeface="Roboto"/>
              <a:sym typeface="Roboto"/>
            </a:endParaRPr>
          </a:p>
        </p:txBody>
      </p:sp>
      <p:pic>
        <p:nvPicPr>
          <p:cNvPr id="2" name="Picture 1">
            <a:extLst>
              <a:ext uri="{FF2B5EF4-FFF2-40B4-BE49-F238E27FC236}">
                <a16:creationId xmlns:a16="http://schemas.microsoft.com/office/drawing/2014/main" id="{5A2A7AFB-37AD-0528-C13B-8C211256EA83}"/>
              </a:ext>
            </a:extLst>
          </p:cNvPr>
          <p:cNvPicPr>
            <a:picLocks noChangeAspect="1"/>
          </p:cNvPicPr>
          <p:nvPr/>
        </p:nvPicPr>
        <p:blipFill>
          <a:blip r:embed="rId3"/>
          <a:stretch>
            <a:fillRect/>
          </a:stretch>
        </p:blipFill>
        <p:spPr>
          <a:xfrm>
            <a:off x="3185474" y="4719317"/>
            <a:ext cx="4538165" cy="2585766"/>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130</TotalTime>
  <Words>1478</Words>
  <Application>Microsoft Macintosh PowerPoint</Application>
  <PresentationFormat>Custom</PresentationFormat>
  <Paragraphs>81</Paragraphs>
  <Slides>5</Slides>
  <Notes>5</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5</vt:i4>
      </vt:variant>
    </vt:vector>
  </HeadingPairs>
  <TitlesOfParts>
    <vt:vector size="17" baseType="lpstr">
      <vt:lpstr>Roboto</vt:lpstr>
      <vt:lpstr>Work Sans</vt:lpstr>
      <vt:lpstr>Google Sans</vt:lpstr>
      <vt:lpstr>Wingdings</vt:lpstr>
      <vt:lpstr>Google Sans SemiBold</vt:lpstr>
      <vt:lpstr>Arial</vt:lpstr>
      <vt:lpstr>Lato</vt:lpstr>
      <vt:lpstr>System Font Regular</vt:lpstr>
      <vt:lpstr>PT Sans Narrow</vt:lpstr>
      <vt:lpstr>Calibri</vt:lpstr>
      <vt:lpstr>Simple Light</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Enise Rana Beklen</cp:lastModifiedBy>
  <cp:revision>6</cp:revision>
  <dcterms:modified xsi:type="dcterms:W3CDTF">2024-02-22T15:12:50Z</dcterms:modified>
</cp:coreProperties>
</file>